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8"/>
  </p:notesMasterIdLst>
  <p:handoutMasterIdLst>
    <p:handoutMasterId r:id="rId19"/>
  </p:handoutMasterIdLst>
  <p:sldIdLst>
    <p:sldId id="280" r:id="rId2"/>
    <p:sldId id="257" r:id="rId3"/>
    <p:sldId id="431" r:id="rId4"/>
    <p:sldId id="432" r:id="rId5"/>
    <p:sldId id="429" r:id="rId6"/>
    <p:sldId id="438" r:id="rId7"/>
    <p:sldId id="437" r:id="rId8"/>
    <p:sldId id="435" r:id="rId9"/>
    <p:sldId id="415" r:id="rId10"/>
    <p:sldId id="436" r:id="rId11"/>
    <p:sldId id="418" r:id="rId12"/>
    <p:sldId id="399" r:id="rId13"/>
    <p:sldId id="409" r:id="rId14"/>
    <p:sldId id="433" r:id="rId15"/>
    <p:sldId id="440" r:id="rId16"/>
    <p:sldId id="404" r:id="rId17"/>
  </p:sldIdLst>
  <p:sldSz cx="12192000" cy="6858000"/>
  <p:notesSz cx="6797675" cy="9926638"/>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기본 구역" id="{343FD988-51A1-4E9B-8046-1F6A22A2C9BD}">
          <p14:sldIdLst>
            <p14:sldId id="280"/>
            <p14:sldId id="257"/>
            <p14:sldId id="431"/>
            <p14:sldId id="432"/>
            <p14:sldId id="429"/>
            <p14:sldId id="438"/>
            <p14:sldId id="437"/>
            <p14:sldId id="435"/>
            <p14:sldId id="415"/>
            <p14:sldId id="436"/>
            <p14:sldId id="418"/>
            <p14:sldId id="399"/>
            <p14:sldId id="409"/>
            <p14:sldId id="433"/>
            <p14:sldId id="440"/>
            <p14:sldId id="404"/>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unghoon/HQ" initials="SH" lastIdx="1" clrIdx="0">
    <p:extLst>
      <p:ext uri="{19B8F6BF-5375-455C-9EA6-DF929625EA0E}">
        <p15:presenceInfo xmlns:p15="http://schemas.microsoft.com/office/powerpoint/2012/main" userId="Sunghoon/HQ"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밝은 스타일 2 - 강조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밝은 스타일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2D5ABB26-0587-4C30-8999-92F81FD0307C}" styleName="스타일 없음, 눈금 없음">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보통 스타일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21" autoAdjust="0"/>
    <p:restoredTop sz="69497" autoAdjust="0"/>
  </p:normalViewPr>
  <p:slideViewPr>
    <p:cSldViewPr snapToGrid="0">
      <p:cViewPr>
        <p:scale>
          <a:sx n="66" d="100"/>
          <a:sy n="66" d="100"/>
        </p:scale>
        <p:origin x="1588" y="212"/>
      </p:cViewPr>
      <p:guideLst>
        <p:guide orient="horz" pos="2160"/>
        <p:guide pos="3840"/>
      </p:guideLst>
    </p:cSldViewPr>
  </p:slideViewPr>
  <p:notesTextViewPr>
    <p:cViewPr>
      <p:scale>
        <a:sx n="3" d="2"/>
        <a:sy n="3" d="2"/>
      </p:scale>
      <p:origin x="0" y="0"/>
    </p:cViewPr>
  </p:notesTextViewPr>
  <p:notesViewPr>
    <p:cSldViewPr snapToGrid="0">
      <p:cViewPr varScale="1">
        <p:scale>
          <a:sx n="64" d="100"/>
          <a:sy n="64" d="100"/>
        </p:scale>
        <p:origin x="2772"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ko-KR" altLang="en-US"/>
          </a:p>
        </p:txBody>
      </p:sp>
      <p:sp>
        <p:nvSpPr>
          <p:cNvPr id="3" name="Date Placeholder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0FF2DEE5-1835-4147-8ACA-836263F83F1D}" type="datetimeFigureOut">
              <a:rPr lang="ko-KR" altLang="en-US" smtClean="0"/>
              <a:t>2025-05-09</a:t>
            </a:fld>
            <a:endParaRPr lang="ko-KR" altLang="en-US"/>
          </a:p>
        </p:txBody>
      </p:sp>
      <p:sp>
        <p:nvSpPr>
          <p:cNvPr id="4" name="Footer Placeholder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lang="ko-KR" altLang="en-US"/>
          </a:p>
        </p:txBody>
      </p:sp>
      <p:sp>
        <p:nvSpPr>
          <p:cNvPr id="5" name="Slide Number Placeholder 4"/>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8C2AE782-D0EA-4250-81EF-F00DECDA8CCE}" type="slidenum">
              <a:rPr lang="ko-KR" altLang="en-US" smtClean="0"/>
              <a:t>‹#›</a:t>
            </a:fld>
            <a:endParaRPr lang="ko-KR" altLang="en-US"/>
          </a:p>
        </p:txBody>
      </p:sp>
    </p:spTree>
    <p:extLst>
      <p:ext uri="{BB962C8B-B14F-4D97-AF65-F5344CB8AC3E}">
        <p14:creationId xmlns:p14="http://schemas.microsoft.com/office/powerpoint/2010/main" val="226850622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F325AF5C-A5A7-4667-9412-8F4C1BAB859E}" type="datetimeFigureOut">
              <a:rPr lang="ko-KR" altLang="en-US" smtClean="0"/>
              <a:t>2025-05-09</a:t>
            </a:fld>
            <a:endParaRPr lang="ko-KR" altLang="en-US"/>
          </a:p>
        </p:txBody>
      </p:sp>
      <p:sp>
        <p:nvSpPr>
          <p:cNvPr id="4" name="슬라이드 이미지 개체 틀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79450" y="4776788"/>
            <a:ext cx="5438775" cy="3908425"/>
          </a:xfrm>
          <a:prstGeom prst="rect">
            <a:avLst/>
          </a:prstGeom>
        </p:spPr>
        <p:txBody>
          <a:bodyPr vert="horz" lIns="91440" tIns="45720" rIns="91440" bIns="45720" rtlCol="0"/>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6" name="바닥글 개체 틀 5"/>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49688" y="9429750"/>
            <a:ext cx="2946400" cy="496888"/>
          </a:xfrm>
          <a:prstGeom prst="rect">
            <a:avLst/>
          </a:prstGeom>
        </p:spPr>
        <p:txBody>
          <a:bodyPr vert="horz" lIns="91440" tIns="45720" rIns="91440" bIns="45720" rtlCol="0" anchor="b"/>
          <a:lstStyle>
            <a:lvl1pPr algn="r">
              <a:defRPr sz="1200"/>
            </a:lvl1pPr>
          </a:lstStyle>
          <a:p>
            <a:fld id="{EB9AD039-08E5-4549-AD86-1391DDEC42A3}" type="slidenum">
              <a:rPr lang="ko-KR" altLang="en-US" smtClean="0"/>
              <a:t>‹#›</a:t>
            </a:fld>
            <a:endParaRPr lang="ko-KR" altLang="en-US"/>
          </a:p>
        </p:txBody>
      </p:sp>
    </p:spTree>
    <p:extLst>
      <p:ext uri="{BB962C8B-B14F-4D97-AF65-F5344CB8AC3E}">
        <p14:creationId xmlns:p14="http://schemas.microsoft.com/office/powerpoint/2010/main" val="1002702492"/>
      </p:ext>
    </p:extLst>
  </p:cSld>
  <p:clrMap bg1="lt1" tx1="dk1" bg2="lt2" tx2="dk2" accent1="accent1" accent2="accent2" accent3="accent3" accent4="accent4" accent5="accent5" accent6="accent6" hlink="hlink" folHlink="folHlink"/>
  <p:hf hdr="0" ftr="0" dt="0"/>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EB9AD039-08E5-4549-AD86-1391DDEC42A3}" type="slidenum">
              <a:rPr lang="ko-KR" altLang="en-US" smtClean="0"/>
              <a:t>2</a:t>
            </a:fld>
            <a:endParaRPr lang="ko-KR" altLang="en-US"/>
          </a:p>
        </p:txBody>
      </p:sp>
    </p:spTree>
    <p:extLst>
      <p:ext uri="{BB962C8B-B14F-4D97-AF65-F5344CB8AC3E}">
        <p14:creationId xmlns:p14="http://schemas.microsoft.com/office/powerpoint/2010/main" val="19195348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lvl="1" fontAlgn="t"/>
            <a:r>
              <a:rPr lang="en-US" altLang="ko-KR" sz="1400" dirty="0">
                <a:solidFill>
                  <a:srgbClr val="000000"/>
                </a:solidFill>
                <a:latin typeface="Malgun Gothic" panose="020B0503020000020004" pitchFamily="50" charset="-127"/>
                <a:ea typeface="Malgun Gothic" panose="020B0503020000020004" pitchFamily="50" charset="-127"/>
              </a:rPr>
              <a:t>FYI. The agreement on the requirements for IMS voice call using GEO satellite is</a:t>
            </a:r>
          </a:p>
          <a:p>
            <a:pPr lvl="2" fontAlgn="t"/>
            <a:r>
              <a:rPr lang="en-US" altLang="ko-KR" sz="1000" dirty="0"/>
              <a:t>Experience data rate (UL/DL): [1-3] kbps</a:t>
            </a:r>
          </a:p>
          <a:p>
            <a:pPr lvl="2"/>
            <a:r>
              <a:rPr lang="en-US" altLang="ko-KR" sz="1000" dirty="0"/>
              <a:t>Call Setup Time </a:t>
            </a:r>
            <a:r>
              <a:rPr lang="en-GB" altLang="ko-KR" sz="1000" dirty="0">
                <a:cs typeface="Times New Roman" panose="02020603050405020304" pitchFamily="18" charset="0"/>
              </a:rPr>
              <a:t>≤30 s</a:t>
            </a:r>
            <a:endParaRPr lang="ko-KR" altLang="ko-KR" sz="1000" dirty="0"/>
          </a:p>
          <a:p>
            <a:endParaRPr lang="ko-KR" altLang="en-US" dirty="0"/>
          </a:p>
        </p:txBody>
      </p:sp>
      <p:sp>
        <p:nvSpPr>
          <p:cNvPr id="4" name="슬라이드 번호 개체 틀 3"/>
          <p:cNvSpPr>
            <a:spLocks noGrp="1"/>
          </p:cNvSpPr>
          <p:nvPr>
            <p:ph type="sldNum" sz="quarter" idx="5"/>
          </p:nvPr>
        </p:nvSpPr>
        <p:spPr/>
        <p:txBody>
          <a:bodyPr/>
          <a:lstStyle/>
          <a:p>
            <a:fld id="{EB9AD039-08E5-4549-AD86-1391DDEC42A3}" type="slidenum">
              <a:rPr lang="ko-KR" altLang="en-US" smtClean="0"/>
              <a:t>5</a:t>
            </a:fld>
            <a:endParaRPr lang="ko-KR" altLang="en-US"/>
          </a:p>
        </p:txBody>
      </p:sp>
    </p:spTree>
    <p:extLst>
      <p:ext uri="{BB962C8B-B14F-4D97-AF65-F5344CB8AC3E}">
        <p14:creationId xmlns:p14="http://schemas.microsoft.com/office/powerpoint/2010/main" val="8215934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algn="l" rtl="0"/>
            <a:r>
              <a:rPr lang="en-US" altLang="ko-KR" sz="1600" b="0" i="0" dirty="0">
                <a:solidFill>
                  <a:srgbClr val="222222"/>
                </a:solidFill>
                <a:effectLst/>
                <a:latin typeface="Arial" panose="020B0604020202020204" pitchFamily="34" charset="0"/>
              </a:rPr>
              <a:t>Bearer Modification Command (over-the-air)</a:t>
            </a:r>
          </a:p>
          <a:p>
            <a:pPr lvl="1"/>
            <a:r>
              <a:rPr lang="en-US" altLang="ko-KR" sz="1400" b="0" i="0" dirty="0">
                <a:solidFill>
                  <a:srgbClr val="222222"/>
                </a:solidFill>
                <a:effectLst/>
                <a:latin typeface="Arial" panose="020B0604020202020204" pitchFamily="34" charset="0"/>
              </a:rPr>
              <a:t>NAS Message (45-60B: one IPv4 TFT)</a:t>
            </a:r>
          </a:p>
          <a:p>
            <a:pPr lvl="2"/>
            <a:r>
              <a:rPr lang="en-US" altLang="ko-KR" sz="1200" b="0" i="0" dirty="0">
                <a:solidFill>
                  <a:srgbClr val="222222"/>
                </a:solidFill>
                <a:effectLst/>
                <a:latin typeface="Arial" panose="020B0604020202020204" pitchFamily="34" charset="0"/>
              </a:rPr>
              <a:t>Mandatory fields (EBI, QoS)</a:t>
            </a:r>
          </a:p>
          <a:p>
            <a:pPr lvl="2"/>
            <a:r>
              <a:rPr lang="en-US" altLang="ko-KR" sz="1200" dirty="0">
                <a:solidFill>
                  <a:srgbClr val="222222"/>
                </a:solidFill>
                <a:latin typeface="Arial" panose="020B0604020202020204" pitchFamily="34" charset="0"/>
              </a:rPr>
              <a:t>One </a:t>
            </a:r>
            <a:r>
              <a:rPr lang="en-US" altLang="ko-KR" sz="1200" b="0" i="0" dirty="0">
                <a:solidFill>
                  <a:srgbClr val="222222"/>
                </a:solidFill>
                <a:effectLst/>
                <a:latin typeface="Arial" panose="020B0604020202020204" pitchFamily="34" charset="0"/>
              </a:rPr>
              <a:t>Traffic Flow Template (TFT) with 1 packet filter</a:t>
            </a:r>
          </a:p>
          <a:p>
            <a:pPr lvl="1"/>
            <a:r>
              <a:rPr lang="en-US" altLang="ko-KR" sz="1200" b="0" dirty="0">
                <a:solidFill>
                  <a:srgbClr val="222222"/>
                </a:solidFill>
                <a:latin typeface="Arial" panose="020B0604020202020204" pitchFamily="34" charset="0"/>
              </a:rPr>
              <a:t>RRC Connection Reconfiguration (10~20B)</a:t>
            </a:r>
          </a:p>
          <a:p>
            <a:pPr lvl="1"/>
            <a:r>
              <a:rPr lang="en-US" altLang="ko-KR" sz="1200" b="0" dirty="0">
                <a:solidFill>
                  <a:srgbClr val="222222"/>
                </a:solidFill>
                <a:latin typeface="Arial" panose="020B0604020202020204" pitchFamily="34" charset="0"/>
              </a:rPr>
              <a:t>PDCP(2) + RLC AM(2~4) + MAC(2) </a:t>
            </a:r>
          </a:p>
          <a:p>
            <a:r>
              <a:rPr lang="en-US" altLang="ko-KR" sz="1200" b="0" dirty="0">
                <a:solidFill>
                  <a:srgbClr val="222222"/>
                </a:solidFill>
                <a:latin typeface="Arial" panose="020B0604020202020204" pitchFamily="34" charset="0"/>
              </a:rPr>
              <a:t>Total at least 60B~</a:t>
            </a:r>
            <a:br>
              <a:rPr lang="en-US" altLang="ko-KR" sz="1200" b="0" dirty="0">
                <a:solidFill>
                  <a:srgbClr val="222222"/>
                </a:solidFill>
                <a:latin typeface="Arial" panose="020B0604020202020204" pitchFamily="34" charset="0"/>
              </a:rPr>
            </a:br>
            <a:r>
              <a:rPr lang="en-US" altLang="ko-KR" sz="1600" b="0" dirty="0">
                <a:solidFill>
                  <a:srgbClr val="222222"/>
                </a:solidFill>
                <a:latin typeface="Arial" panose="020B0604020202020204" pitchFamily="34" charset="0"/>
              </a:rPr>
              <a:t>Bearer Modification Complete (over-the-air)</a:t>
            </a:r>
          </a:p>
          <a:p>
            <a:pPr lvl="1"/>
            <a:r>
              <a:rPr lang="en-US" altLang="ko-KR" sz="1200" dirty="0">
                <a:solidFill>
                  <a:srgbClr val="222222"/>
                </a:solidFill>
                <a:latin typeface="Arial" panose="020B0604020202020204" pitchFamily="34" charset="0"/>
              </a:rPr>
              <a:t>NAS Message (8~10B)</a:t>
            </a:r>
          </a:p>
          <a:p>
            <a:pPr lvl="2"/>
            <a:r>
              <a:rPr lang="en-US" altLang="ko-KR" sz="1000" dirty="0">
                <a:solidFill>
                  <a:srgbClr val="222222"/>
                </a:solidFill>
                <a:latin typeface="Arial" panose="020B0604020202020204" pitchFamily="34" charset="0"/>
              </a:rPr>
              <a:t>NAS Header: ~6B</a:t>
            </a:r>
          </a:p>
          <a:p>
            <a:pPr lvl="2"/>
            <a:r>
              <a:rPr lang="en-US" altLang="ko-KR" sz="1000" b="0" dirty="0">
                <a:solidFill>
                  <a:srgbClr val="222222"/>
                </a:solidFill>
                <a:latin typeface="Arial" panose="020B0604020202020204" pitchFamily="34" charset="0"/>
              </a:rPr>
              <a:t>Message Type: 1B</a:t>
            </a:r>
          </a:p>
          <a:p>
            <a:pPr lvl="2"/>
            <a:r>
              <a:rPr lang="en-US" altLang="ko-KR" sz="1000" dirty="0">
                <a:solidFill>
                  <a:srgbClr val="222222"/>
                </a:solidFill>
                <a:latin typeface="Arial" panose="020B0604020202020204" pitchFamily="34" charset="0"/>
              </a:rPr>
              <a:t>PTI: 1B</a:t>
            </a:r>
          </a:p>
          <a:p>
            <a:pPr lvl="2"/>
            <a:r>
              <a:rPr lang="en-US" altLang="ko-KR" sz="1000" b="0" dirty="0">
                <a:solidFill>
                  <a:srgbClr val="222222"/>
                </a:solidFill>
                <a:latin typeface="Arial" panose="020B0604020202020204" pitchFamily="34" charset="0"/>
              </a:rPr>
              <a:t>EPS Bearer Identity: 1B</a:t>
            </a:r>
          </a:p>
          <a:p>
            <a:pPr lvl="1"/>
            <a:r>
              <a:rPr lang="en-US" altLang="ko-KR" sz="1200" dirty="0">
                <a:solidFill>
                  <a:srgbClr val="222222"/>
                </a:solidFill>
                <a:latin typeface="Arial" panose="020B0604020202020204" pitchFamily="34" charset="0"/>
              </a:rPr>
              <a:t>RRC (carried in RRC UL Information Transfer): ~15B</a:t>
            </a:r>
          </a:p>
          <a:p>
            <a:pPr lvl="1"/>
            <a:r>
              <a:rPr lang="en-US" altLang="ko-KR" sz="1200" b="0" dirty="0">
                <a:solidFill>
                  <a:srgbClr val="222222"/>
                </a:solidFill>
                <a:latin typeface="Arial" panose="020B0604020202020204" pitchFamily="34" charset="0"/>
              </a:rPr>
              <a:t>PDCP: 2B</a:t>
            </a:r>
          </a:p>
          <a:p>
            <a:pPr lvl="1"/>
            <a:r>
              <a:rPr lang="en-US" altLang="ko-KR" sz="1200" dirty="0">
                <a:solidFill>
                  <a:srgbClr val="222222"/>
                </a:solidFill>
                <a:latin typeface="Arial" panose="020B0604020202020204" pitchFamily="34" charset="0"/>
              </a:rPr>
              <a:t>RLC (AM): ~4B</a:t>
            </a:r>
          </a:p>
          <a:p>
            <a:pPr lvl="1"/>
            <a:r>
              <a:rPr lang="en-US" altLang="ko-KR" sz="1200" b="0" dirty="0">
                <a:solidFill>
                  <a:srgbClr val="222222"/>
                </a:solidFill>
                <a:latin typeface="Arial" panose="020B0604020202020204" pitchFamily="34" charset="0"/>
              </a:rPr>
              <a:t>MAC</a:t>
            </a:r>
            <a:r>
              <a:rPr lang="en-US" altLang="ko-KR" sz="1200" dirty="0">
                <a:solidFill>
                  <a:srgbClr val="222222"/>
                </a:solidFill>
                <a:latin typeface="Arial" panose="020B0604020202020204" pitchFamily="34" charset="0"/>
              </a:rPr>
              <a:t>: 2B</a:t>
            </a:r>
          </a:p>
          <a:p>
            <a:pPr lvl="1"/>
            <a:r>
              <a:rPr lang="en-US" altLang="ko-KR" sz="1200" b="0" dirty="0">
                <a:solidFill>
                  <a:srgbClr val="222222"/>
                </a:solidFill>
                <a:latin typeface="Arial" panose="020B0604020202020204" pitchFamily="34" charset="0"/>
              </a:rPr>
              <a:t>Total 30~35B</a:t>
            </a:r>
          </a:p>
          <a:p>
            <a:pPr lvl="1"/>
            <a:endParaRPr lang="en-US" altLang="ko-KR" sz="1200" b="0" dirty="0">
              <a:solidFill>
                <a:srgbClr val="222222"/>
              </a:solidFill>
              <a:latin typeface="Arial" panose="020B0604020202020204" pitchFamily="34" charset="0"/>
            </a:endParaRPr>
          </a:p>
          <a:p>
            <a:endParaRPr lang="ko-KR" altLang="en-US" dirty="0"/>
          </a:p>
        </p:txBody>
      </p:sp>
      <p:sp>
        <p:nvSpPr>
          <p:cNvPr id="4" name="슬라이드 번호 개체 틀 3"/>
          <p:cNvSpPr>
            <a:spLocks noGrp="1"/>
          </p:cNvSpPr>
          <p:nvPr>
            <p:ph type="sldNum" sz="quarter" idx="5"/>
          </p:nvPr>
        </p:nvSpPr>
        <p:spPr/>
        <p:txBody>
          <a:bodyPr/>
          <a:lstStyle/>
          <a:p>
            <a:fld id="{EB9AD039-08E5-4549-AD86-1391DDEC42A3}" type="slidenum">
              <a:rPr lang="ko-KR" altLang="en-US" smtClean="0"/>
              <a:t>10</a:t>
            </a:fld>
            <a:endParaRPr lang="ko-KR" altLang="en-US"/>
          </a:p>
        </p:txBody>
      </p:sp>
    </p:spTree>
    <p:extLst>
      <p:ext uri="{BB962C8B-B14F-4D97-AF65-F5344CB8AC3E}">
        <p14:creationId xmlns:p14="http://schemas.microsoft.com/office/powerpoint/2010/main" val="31254955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marL="0" marR="0" lvl="0" indent="0" algn="l" defTabSz="914400" rtl="0" eaLnBrk="1" fontAlgn="auto" latinLnBrk="1" hangingPunct="1">
              <a:lnSpc>
                <a:spcPct val="100000"/>
              </a:lnSpc>
              <a:spcBef>
                <a:spcPts val="0"/>
              </a:spcBef>
              <a:spcAft>
                <a:spcPts val="0"/>
              </a:spcAft>
              <a:buClrTx/>
              <a:buSzTx/>
              <a:buFontTx/>
              <a:buNone/>
              <a:tabLst/>
              <a:defRPr/>
            </a:pPr>
            <a:r>
              <a:rPr lang="en-US" altLang="ko-KR" sz="1200" dirty="0">
                <a:solidFill>
                  <a:srgbClr val="000000"/>
                </a:solidFill>
                <a:latin typeface="Malgun Gothic" panose="020B0503020000020004" pitchFamily="50" charset="-127"/>
                <a:ea typeface="Malgun Gothic" panose="020B0503020000020004" pitchFamily="50" charset="-127"/>
              </a:rPr>
              <a:t>Call Setup Time </a:t>
            </a:r>
            <a:r>
              <a:rPr lang="en-US" altLang="ko-KR" sz="1200" b="0" dirty="0">
                <a:solidFill>
                  <a:srgbClr val="000000"/>
                </a:solidFill>
                <a:latin typeface="Malgun Gothic" panose="020B0503020000020004" pitchFamily="50" charset="-127"/>
                <a:ea typeface="Malgun Gothic" panose="020B0503020000020004" pitchFamily="50" charset="-127"/>
              </a:rPr>
              <a:t>refers to the time interval between the moment a call attempt is initiated and the moment the called party begins to receive a ringing signal or is otherwise alerted of the incoming call. It is a key metric for evaluating user experience and network performance in both circuit-switched (CS) and packet-switched (PS) voice services. For example of VoLTE, it starts when the caller initiates the call (e.g., sends a SIP INVITE or CS SETUP message) and ends when the called party is alerted (e.g., receives SIP 180 Ringing) for VoLTE. Components affecting the call setup time can include UE (User Equipment) processing delay, transmission time over the radio, RAN (Radio Access Network) processing, Core network signaling delays (e.g., IMS servers) and the delay in alerting the called device.</a:t>
            </a:r>
          </a:p>
          <a:p>
            <a:endParaRPr lang="ko-KR" altLang="en-US" dirty="0"/>
          </a:p>
        </p:txBody>
      </p:sp>
      <p:sp>
        <p:nvSpPr>
          <p:cNvPr id="4" name="슬라이드 번호 개체 틀 3"/>
          <p:cNvSpPr>
            <a:spLocks noGrp="1"/>
          </p:cNvSpPr>
          <p:nvPr>
            <p:ph type="sldNum" sz="quarter" idx="5"/>
          </p:nvPr>
        </p:nvSpPr>
        <p:spPr/>
        <p:txBody>
          <a:bodyPr/>
          <a:lstStyle/>
          <a:p>
            <a:fld id="{EB9AD039-08E5-4549-AD86-1391DDEC42A3}" type="slidenum">
              <a:rPr lang="ko-KR" altLang="en-US" smtClean="0"/>
              <a:t>11</a:t>
            </a:fld>
            <a:endParaRPr lang="ko-KR" altLang="en-US"/>
          </a:p>
        </p:txBody>
      </p:sp>
    </p:spTree>
    <p:extLst>
      <p:ext uri="{BB962C8B-B14F-4D97-AF65-F5344CB8AC3E}">
        <p14:creationId xmlns:p14="http://schemas.microsoft.com/office/powerpoint/2010/main" val="20528921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155F4A-4A75-9F26-47B6-2637B09D5319}"/>
            </a:ext>
          </a:extLst>
        </p:cNvPr>
        <p:cNvGrpSpPr/>
        <p:nvPr/>
      </p:nvGrpSpPr>
      <p:grpSpPr>
        <a:xfrm>
          <a:off x="0" y="0"/>
          <a:ext cx="0" cy="0"/>
          <a:chOff x="0" y="0"/>
          <a:chExt cx="0" cy="0"/>
        </a:xfrm>
      </p:grpSpPr>
      <p:sp>
        <p:nvSpPr>
          <p:cNvPr id="2" name="슬라이드 이미지 개체 틀 1">
            <a:extLst>
              <a:ext uri="{FF2B5EF4-FFF2-40B4-BE49-F238E27FC236}">
                <a16:creationId xmlns:a16="http://schemas.microsoft.com/office/drawing/2014/main" id="{6CDBC4AC-947F-C7D4-9D6A-71C40B79D3C0}"/>
              </a:ext>
            </a:extLst>
          </p:cNvPr>
          <p:cNvSpPr>
            <a:spLocks noGrp="1" noRot="1" noChangeAspect="1"/>
          </p:cNvSpPr>
          <p:nvPr>
            <p:ph type="sldImg"/>
          </p:nvPr>
        </p:nvSpPr>
        <p:spPr/>
      </p:sp>
      <p:sp>
        <p:nvSpPr>
          <p:cNvPr id="3" name="슬라이드 노트 개체 틀 2">
            <a:extLst>
              <a:ext uri="{FF2B5EF4-FFF2-40B4-BE49-F238E27FC236}">
                <a16:creationId xmlns:a16="http://schemas.microsoft.com/office/drawing/2014/main" id="{8C0A5CE0-C208-24B9-12CC-075A3DBD23B5}"/>
              </a:ext>
            </a:extLst>
          </p:cNvPr>
          <p:cNvSpPr>
            <a:spLocks noGrp="1"/>
          </p:cNvSpPr>
          <p:nvPr>
            <p:ph type="body" idx="1"/>
          </p:nvPr>
        </p:nvSpPr>
        <p:spPr/>
        <p:txBody>
          <a:bodyPr/>
          <a:lstStyle/>
          <a:p>
            <a:r>
              <a:rPr lang="en-US" altLang="ko-KR" sz="2000" b="0" dirty="0"/>
              <a:t>The UE must not use SIGCOMP when the initial IMS registration is performed in E-UTRAN access as specified in Release 10 3GPP TS 24.229 [15].</a:t>
            </a:r>
          </a:p>
          <a:p>
            <a:pPr marL="0" marR="0" lvl="0" indent="0" algn="l" defTabSz="914400" rtl="0" eaLnBrk="1" fontAlgn="auto" latinLnBrk="1" hangingPunct="1">
              <a:lnSpc>
                <a:spcPct val="100000"/>
              </a:lnSpc>
              <a:spcBef>
                <a:spcPts val="0"/>
              </a:spcBef>
              <a:spcAft>
                <a:spcPts val="0"/>
              </a:spcAft>
              <a:buClrTx/>
              <a:buSzTx/>
              <a:buFontTx/>
              <a:buNone/>
              <a:tabLst/>
              <a:defRPr/>
            </a:pPr>
            <a:r>
              <a:rPr lang="en-US" altLang="ko-KR" sz="2000" spc="-30" dirty="0">
                <a:ln>
                  <a:solidFill>
                    <a:schemeClr val="accent1">
                      <a:alpha val="0"/>
                    </a:schemeClr>
                  </a:solidFill>
                </a:ln>
                <a:latin typeface="Calibri" panose="020F0502020204030204" pitchFamily="34" charset="0"/>
                <a:cs typeface="Calibri" pitchFamily="34" charset="0"/>
              </a:rPr>
              <a:t>For the case of GEO satellite (i.e., P-Access-Network-Info header field includes a value of e.g., “3GPP-NBIOT-GEO-SAT” (newly defined value)</a:t>
            </a:r>
          </a:p>
          <a:p>
            <a:endParaRPr lang="en-US" altLang="ko-KR" sz="2000" b="0" dirty="0"/>
          </a:p>
        </p:txBody>
      </p:sp>
      <p:sp>
        <p:nvSpPr>
          <p:cNvPr id="4" name="슬라이드 번호 개체 틀 3">
            <a:extLst>
              <a:ext uri="{FF2B5EF4-FFF2-40B4-BE49-F238E27FC236}">
                <a16:creationId xmlns:a16="http://schemas.microsoft.com/office/drawing/2014/main" id="{A0B3577A-0F97-F370-B785-4B19E4FD1234}"/>
              </a:ext>
            </a:extLst>
          </p:cNvPr>
          <p:cNvSpPr>
            <a:spLocks noGrp="1"/>
          </p:cNvSpPr>
          <p:nvPr>
            <p:ph type="sldNum" sz="quarter" idx="5"/>
          </p:nvPr>
        </p:nvSpPr>
        <p:spPr/>
        <p:txBody>
          <a:bodyPr/>
          <a:lstStyle/>
          <a:p>
            <a:fld id="{EB9AD039-08E5-4549-AD86-1391DDEC42A3}" type="slidenum">
              <a:rPr lang="ko-KR" altLang="en-US" smtClean="0"/>
              <a:t>12</a:t>
            </a:fld>
            <a:endParaRPr lang="ko-KR" altLang="en-US"/>
          </a:p>
        </p:txBody>
      </p:sp>
    </p:spTree>
    <p:extLst>
      <p:ext uri="{BB962C8B-B14F-4D97-AF65-F5344CB8AC3E}">
        <p14:creationId xmlns:p14="http://schemas.microsoft.com/office/powerpoint/2010/main" val="3762650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66482E-5204-F281-0A9B-C9B08D0DCA7F}"/>
            </a:ext>
          </a:extLst>
        </p:cNvPr>
        <p:cNvGrpSpPr/>
        <p:nvPr/>
      </p:nvGrpSpPr>
      <p:grpSpPr>
        <a:xfrm>
          <a:off x="0" y="0"/>
          <a:ext cx="0" cy="0"/>
          <a:chOff x="0" y="0"/>
          <a:chExt cx="0" cy="0"/>
        </a:xfrm>
      </p:grpSpPr>
      <p:sp>
        <p:nvSpPr>
          <p:cNvPr id="2" name="슬라이드 이미지 개체 틀 1">
            <a:extLst>
              <a:ext uri="{FF2B5EF4-FFF2-40B4-BE49-F238E27FC236}">
                <a16:creationId xmlns:a16="http://schemas.microsoft.com/office/drawing/2014/main" id="{9723C4FF-B544-9AFE-5BB7-C54911499CC7}"/>
              </a:ext>
            </a:extLst>
          </p:cNvPr>
          <p:cNvSpPr>
            <a:spLocks noGrp="1" noRot="1" noChangeAspect="1"/>
          </p:cNvSpPr>
          <p:nvPr>
            <p:ph type="sldImg"/>
          </p:nvPr>
        </p:nvSpPr>
        <p:spPr/>
      </p:sp>
      <p:sp>
        <p:nvSpPr>
          <p:cNvPr id="3" name="슬라이드 노트 개체 틀 2">
            <a:extLst>
              <a:ext uri="{FF2B5EF4-FFF2-40B4-BE49-F238E27FC236}">
                <a16:creationId xmlns:a16="http://schemas.microsoft.com/office/drawing/2014/main" id="{18F38E83-BF26-840C-B5C4-9275DA97AF90}"/>
              </a:ext>
            </a:extLst>
          </p:cNvPr>
          <p:cNvSpPr>
            <a:spLocks noGrp="1"/>
          </p:cNvSpPr>
          <p:nvPr>
            <p:ph type="body" idx="1"/>
          </p:nvPr>
        </p:nvSpPr>
        <p:spPr/>
        <p:txBody>
          <a:bodyPr/>
          <a:lstStyle/>
          <a:p>
            <a:r>
              <a:rPr lang="en-US" altLang="ko-KR" dirty="0" err="1"/>
              <a:t>Ptim</a:t>
            </a:r>
            <a:endParaRPr lang="en-US" altLang="ko-KR" dirty="0"/>
          </a:p>
        </p:txBody>
      </p:sp>
      <p:sp>
        <p:nvSpPr>
          <p:cNvPr id="4" name="슬라이드 번호 개체 틀 3">
            <a:extLst>
              <a:ext uri="{FF2B5EF4-FFF2-40B4-BE49-F238E27FC236}">
                <a16:creationId xmlns:a16="http://schemas.microsoft.com/office/drawing/2014/main" id="{8962BFB1-73FB-B16D-C368-4CD0D1D68435}"/>
              </a:ext>
            </a:extLst>
          </p:cNvPr>
          <p:cNvSpPr>
            <a:spLocks noGrp="1"/>
          </p:cNvSpPr>
          <p:nvPr>
            <p:ph type="sldNum" sz="quarter" idx="5"/>
          </p:nvPr>
        </p:nvSpPr>
        <p:spPr/>
        <p:txBody>
          <a:bodyPr/>
          <a:lstStyle/>
          <a:p>
            <a:fld id="{EB9AD039-08E5-4549-AD86-1391DDEC42A3}" type="slidenum">
              <a:rPr lang="ko-KR" altLang="en-US" smtClean="0"/>
              <a:t>13</a:t>
            </a:fld>
            <a:endParaRPr lang="ko-KR" altLang="en-US"/>
          </a:p>
        </p:txBody>
      </p:sp>
    </p:spTree>
    <p:extLst>
      <p:ext uri="{BB962C8B-B14F-4D97-AF65-F5344CB8AC3E}">
        <p14:creationId xmlns:p14="http://schemas.microsoft.com/office/powerpoint/2010/main" val="18064127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155F4A-4A75-9F26-47B6-2637B09D5319}"/>
            </a:ext>
          </a:extLst>
        </p:cNvPr>
        <p:cNvGrpSpPr/>
        <p:nvPr/>
      </p:nvGrpSpPr>
      <p:grpSpPr>
        <a:xfrm>
          <a:off x="0" y="0"/>
          <a:ext cx="0" cy="0"/>
          <a:chOff x="0" y="0"/>
          <a:chExt cx="0" cy="0"/>
        </a:xfrm>
      </p:grpSpPr>
      <p:sp>
        <p:nvSpPr>
          <p:cNvPr id="2" name="슬라이드 이미지 개체 틀 1">
            <a:extLst>
              <a:ext uri="{FF2B5EF4-FFF2-40B4-BE49-F238E27FC236}">
                <a16:creationId xmlns:a16="http://schemas.microsoft.com/office/drawing/2014/main" id="{6CDBC4AC-947F-C7D4-9D6A-71C40B79D3C0}"/>
              </a:ext>
            </a:extLst>
          </p:cNvPr>
          <p:cNvSpPr>
            <a:spLocks noGrp="1" noRot="1" noChangeAspect="1"/>
          </p:cNvSpPr>
          <p:nvPr>
            <p:ph type="sldImg"/>
          </p:nvPr>
        </p:nvSpPr>
        <p:spPr/>
      </p:sp>
      <p:sp>
        <p:nvSpPr>
          <p:cNvPr id="3" name="슬라이드 노트 개체 틀 2">
            <a:extLst>
              <a:ext uri="{FF2B5EF4-FFF2-40B4-BE49-F238E27FC236}">
                <a16:creationId xmlns:a16="http://schemas.microsoft.com/office/drawing/2014/main" id="{8C0A5CE0-C208-24B9-12CC-075A3DBD23B5}"/>
              </a:ext>
            </a:extLst>
          </p:cNvPr>
          <p:cNvSpPr>
            <a:spLocks noGrp="1"/>
          </p:cNvSpPr>
          <p:nvPr>
            <p:ph type="body" idx="1"/>
          </p:nvPr>
        </p:nvSpPr>
        <p:spPr/>
        <p:txBody>
          <a:bodyPr/>
          <a:lstStyle/>
          <a:p>
            <a:r>
              <a:rPr lang="en-US" altLang="ko-KR" sz="2000" b="0" dirty="0"/>
              <a:t>The UE must not use SIGCOMP when the initial IMS registration is performed in E-UTRAN access as specified in Release 10 3GPP TS 24.229 [15].</a:t>
            </a:r>
          </a:p>
        </p:txBody>
      </p:sp>
      <p:sp>
        <p:nvSpPr>
          <p:cNvPr id="4" name="슬라이드 번호 개체 틀 3">
            <a:extLst>
              <a:ext uri="{FF2B5EF4-FFF2-40B4-BE49-F238E27FC236}">
                <a16:creationId xmlns:a16="http://schemas.microsoft.com/office/drawing/2014/main" id="{A0B3577A-0F97-F370-B785-4B19E4FD1234}"/>
              </a:ext>
            </a:extLst>
          </p:cNvPr>
          <p:cNvSpPr>
            <a:spLocks noGrp="1"/>
          </p:cNvSpPr>
          <p:nvPr>
            <p:ph type="sldNum" sz="quarter" idx="5"/>
          </p:nvPr>
        </p:nvSpPr>
        <p:spPr/>
        <p:txBody>
          <a:bodyPr/>
          <a:lstStyle/>
          <a:p>
            <a:fld id="{EB9AD039-08E5-4549-AD86-1391DDEC42A3}" type="slidenum">
              <a:rPr lang="ko-KR" altLang="en-US" smtClean="0"/>
              <a:t>14</a:t>
            </a:fld>
            <a:endParaRPr lang="ko-KR" altLang="en-US"/>
          </a:p>
        </p:txBody>
      </p:sp>
    </p:spTree>
    <p:extLst>
      <p:ext uri="{BB962C8B-B14F-4D97-AF65-F5344CB8AC3E}">
        <p14:creationId xmlns:p14="http://schemas.microsoft.com/office/powerpoint/2010/main" val="10424838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lvl="2"/>
            <a:r>
              <a:rPr lang="en-US" altLang="ko-KR" sz="1400" dirty="0">
                <a:latin typeface="Calibri" panose="020F0502020204030204" pitchFamily="34" charset="0"/>
                <a:ea typeface="Calibri" panose="020F0502020204030204" pitchFamily="34" charset="0"/>
                <a:cs typeface="Calibri" panose="020F0502020204030204" pitchFamily="34" charset="0"/>
              </a:rPr>
              <a:t>SIP compression procedures at the UE (TS 24.229 clause 8)</a:t>
            </a:r>
          </a:p>
          <a:p>
            <a:pPr lvl="3"/>
            <a:r>
              <a:rPr lang="en-US" altLang="ko-KR" sz="1000" dirty="0">
                <a:solidFill>
                  <a:schemeClr val="tx1"/>
                </a:solidFill>
                <a:latin typeface="Calibri" panose="020F0502020204030204" pitchFamily="34" charset="0"/>
                <a:ea typeface="Calibri" panose="020F0502020204030204" pitchFamily="34" charset="0"/>
                <a:cs typeface="Calibri" panose="020F0502020204030204" pitchFamily="34" charset="0"/>
              </a:rPr>
              <a:t>SIGCOMP negotiation during IMS registration procedure.  </a:t>
            </a:r>
          </a:p>
          <a:p>
            <a:pPr lvl="3"/>
            <a:r>
              <a:rPr lang="en-US" altLang="ko-KR" sz="1000" dirty="0">
                <a:solidFill>
                  <a:schemeClr val="tx1"/>
                </a:solidFill>
                <a:latin typeface="Calibri" panose="020F0502020204030204" pitchFamily="34" charset="0"/>
                <a:ea typeface="Calibri" panose="020F0502020204030204" pitchFamily="34" charset="0"/>
                <a:cs typeface="Calibri" panose="020F0502020204030204" pitchFamily="34" charset="0"/>
              </a:rPr>
              <a:t>RFC 3486, SIP dictionary in RFC 3485/RFC 4896</a:t>
            </a:r>
          </a:p>
          <a:p>
            <a:endParaRPr lang="ko-KR" altLang="en-US" dirty="0"/>
          </a:p>
        </p:txBody>
      </p:sp>
      <p:sp>
        <p:nvSpPr>
          <p:cNvPr id="4" name="슬라이드 번호 개체 틀 3"/>
          <p:cNvSpPr>
            <a:spLocks noGrp="1"/>
          </p:cNvSpPr>
          <p:nvPr>
            <p:ph type="sldNum" sz="quarter" idx="5"/>
          </p:nvPr>
        </p:nvSpPr>
        <p:spPr/>
        <p:txBody>
          <a:bodyPr/>
          <a:lstStyle/>
          <a:p>
            <a:fld id="{EB9AD039-08E5-4549-AD86-1391DDEC42A3}" type="slidenum">
              <a:rPr lang="ko-KR" altLang="en-US" smtClean="0"/>
              <a:t>16</a:t>
            </a:fld>
            <a:endParaRPr lang="ko-KR" altLang="en-US"/>
          </a:p>
        </p:txBody>
      </p:sp>
    </p:spTree>
    <p:extLst>
      <p:ext uri="{BB962C8B-B14F-4D97-AF65-F5344CB8AC3E}">
        <p14:creationId xmlns:p14="http://schemas.microsoft.com/office/powerpoint/2010/main" val="63963725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3_제목 슬라이드">
    <p:bg>
      <p:bgPr>
        <a:solidFill>
          <a:schemeClr val="tx1"/>
        </a:solidFill>
        <a:effectLst/>
      </p:bgPr>
    </p:bg>
    <p:spTree>
      <p:nvGrpSpPr>
        <p:cNvPr id="1" name=""/>
        <p:cNvGrpSpPr/>
        <p:nvPr/>
      </p:nvGrpSpPr>
      <p:grpSpPr>
        <a:xfrm>
          <a:off x="0" y="0"/>
          <a:ext cx="0" cy="0"/>
          <a:chOff x="0" y="0"/>
          <a:chExt cx="0" cy="0"/>
        </a:xfrm>
      </p:grpSpPr>
      <p:sp>
        <p:nvSpPr>
          <p:cNvPr id="2" name="제목 1"/>
          <p:cNvSpPr>
            <a:spLocks noGrp="1"/>
          </p:cNvSpPr>
          <p:nvPr>
            <p:ph type="ctrTitle"/>
          </p:nvPr>
        </p:nvSpPr>
        <p:spPr>
          <a:xfrm>
            <a:off x="440267" y="1122363"/>
            <a:ext cx="8856133" cy="1571263"/>
          </a:xfrm>
          <a:prstGeom prst="rect">
            <a:avLst/>
          </a:prstGeom>
        </p:spPr>
        <p:txBody>
          <a:bodyPr anchor="t"/>
          <a:lstStyle>
            <a:lvl1pPr algn="l">
              <a:defRPr sz="6000" b="1">
                <a:solidFill>
                  <a:schemeClr val="bg1"/>
                </a:solidFill>
              </a:defRPr>
            </a:lvl1pPr>
          </a:lstStyle>
          <a:p>
            <a:r>
              <a:rPr lang="ko-KR" altLang="en-US" dirty="0"/>
              <a:t>마스터 제목 스타일 편집</a:t>
            </a:r>
          </a:p>
        </p:txBody>
      </p:sp>
      <p:sp>
        <p:nvSpPr>
          <p:cNvPr id="3" name="부제목 2"/>
          <p:cNvSpPr>
            <a:spLocks noGrp="1"/>
          </p:cNvSpPr>
          <p:nvPr>
            <p:ph type="subTitle" idx="1"/>
          </p:nvPr>
        </p:nvSpPr>
        <p:spPr>
          <a:xfrm>
            <a:off x="440268" y="2983971"/>
            <a:ext cx="8856132" cy="1655762"/>
          </a:xfrm>
          <a:prstGeom prst="rect">
            <a:avLst/>
          </a:prstGeom>
        </p:spPr>
        <p:txBody>
          <a:bodyPr/>
          <a:lstStyle>
            <a:lvl1pPr marL="0" indent="0" algn="l">
              <a:buNone/>
              <a:defRPr sz="2400" b="1"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dirty="0"/>
              <a:t>마스터 부제목 스타일 편집</a:t>
            </a:r>
          </a:p>
        </p:txBody>
      </p:sp>
      <p:pic>
        <p:nvPicPr>
          <p:cNvPr id="7" name="그림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47134" y="5095575"/>
            <a:ext cx="3065065" cy="814158"/>
          </a:xfrm>
          <a:prstGeom prst="rect">
            <a:avLst/>
          </a:prstGeom>
        </p:spPr>
      </p:pic>
    </p:spTree>
    <p:extLst>
      <p:ext uri="{BB962C8B-B14F-4D97-AF65-F5344CB8AC3E}">
        <p14:creationId xmlns:p14="http://schemas.microsoft.com/office/powerpoint/2010/main" val="14248470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440267" y="1122363"/>
            <a:ext cx="8856133" cy="1571263"/>
          </a:xfrm>
          <a:prstGeom prst="rect">
            <a:avLst/>
          </a:prstGeom>
        </p:spPr>
        <p:txBody>
          <a:bodyPr anchor="t"/>
          <a:lstStyle>
            <a:lvl1pPr algn="l">
              <a:defRPr sz="6000" b="1">
                <a:solidFill>
                  <a:schemeClr val="tx1"/>
                </a:solidFill>
              </a:defRPr>
            </a:lvl1pPr>
          </a:lstStyle>
          <a:p>
            <a:r>
              <a:rPr lang="ko-KR" altLang="en-US" dirty="0"/>
              <a:t>마스터 제목 스타일 편집</a:t>
            </a:r>
          </a:p>
        </p:txBody>
      </p:sp>
      <p:sp>
        <p:nvSpPr>
          <p:cNvPr id="3" name="부제목 2"/>
          <p:cNvSpPr>
            <a:spLocks noGrp="1"/>
          </p:cNvSpPr>
          <p:nvPr>
            <p:ph type="subTitle" idx="1"/>
          </p:nvPr>
        </p:nvSpPr>
        <p:spPr>
          <a:xfrm>
            <a:off x="440268" y="3043239"/>
            <a:ext cx="8856132" cy="1655762"/>
          </a:xfrm>
          <a:prstGeom prst="rect">
            <a:avLst/>
          </a:prstGeom>
        </p:spPr>
        <p:txBody>
          <a:bodyPr/>
          <a:lstStyle>
            <a:lvl1pPr marL="0" indent="0" algn="l">
              <a:buNone/>
              <a:defRPr sz="2400" b="1">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dirty="0"/>
              <a:t>마스터 부제목 스타일 편집</a:t>
            </a:r>
          </a:p>
        </p:txBody>
      </p:sp>
      <p:pic>
        <p:nvPicPr>
          <p:cNvPr id="9" name="Picture 2" descr="Font Samsung Logo"/>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27204" b="26891"/>
          <a:stretch/>
        </p:blipFill>
        <p:spPr bwMode="auto">
          <a:xfrm>
            <a:off x="423334" y="5276264"/>
            <a:ext cx="3022856" cy="5911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8375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구역 머리글">
    <p:spTree>
      <p:nvGrpSpPr>
        <p:cNvPr id="1" name=""/>
        <p:cNvGrpSpPr/>
        <p:nvPr/>
      </p:nvGrpSpPr>
      <p:grpSpPr>
        <a:xfrm>
          <a:off x="0" y="0"/>
          <a:ext cx="0" cy="0"/>
          <a:chOff x="0" y="0"/>
          <a:chExt cx="0" cy="0"/>
        </a:xfrm>
      </p:grpSpPr>
      <p:sp>
        <p:nvSpPr>
          <p:cNvPr id="2" name="제목 1"/>
          <p:cNvSpPr>
            <a:spLocks noGrp="1"/>
          </p:cNvSpPr>
          <p:nvPr>
            <p:ph type="title" hasCustomPrompt="1"/>
          </p:nvPr>
        </p:nvSpPr>
        <p:spPr>
          <a:xfrm>
            <a:off x="831850" y="629085"/>
            <a:ext cx="7121979" cy="851372"/>
          </a:xfrm>
          <a:prstGeom prst="rect">
            <a:avLst/>
          </a:prstGeom>
        </p:spPr>
        <p:txBody>
          <a:bodyPr anchor="b">
            <a:normAutofit/>
          </a:bodyPr>
          <a:lstStyle>
            <a:lvl1pPr>
              <a:defRPr sz="4800" b="1" baseline="0">
                <a:solidFill>
                  <a:schemeClr val="tx1">
                    <a:lumMod val="85000"/>
                    <a:lumOff val="15000"/>
                  </a:schemeClr>
                </a:solidFill>
              </a:defRPr>
            </a:lvl1pPr>
          </a:lstStyle>
          <a:p>
            <a:r>
              <a:rPr lang="en-US" altLang="ko-KR" dirty="0"/>
              <a:t>Table of Contents</a:t>
            </a:r>
            <a:endParaRPr lang="ko-KR" altLang="en-US" dirty="0"/>
          </a:p>
        </p:txBody>
      </p:sp>
      <p:cxnSp>
        <p:nvCxnSpPr>
          <p:cNvPr id="7" name="직선 연결선 6"/>
          <p:cNvCxnSpPr/>
          <p:nvPr userDrawn="1"/>
        </p:nvCxnSpPr>
        <p:spPr>
          <a:xfrm>
            <a:off x="2348345" y="1953491"/>
            <a:ext cx="1155" cy="3837709"/>
          </a:xfrm>
          <a:prstGeom prst="line">
            <a:avLst/>
          </a:prstGeom>
          <a:ln w="508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내용 개체 틀 2"/>
          <p:cNvSpPr>
            <a:spLocks noGrp="1"/>
          </p:cNvSpPr>
          <p:nvPr>
            <p:ph idx="10"/>
          </p:nvPr>
        </p:nvSpPr>
        <p:spPr>
          <a:xfrm>
            <a:off x="2736233" y="1953491"/>
            <a:ext cx="7950818" cy="3837709"/>
          </a:xfrm>
          <a:prstGeom prst="rect">
            <a:avLst/>
          </a:prstGeom>
        </p:spPr>
        <p:txBody>
          <a:bodyPr/>
          <a:lstStyle>
            <a:lvl1pPr marL="514350" indent="-514350">
              <a:lnSpc>
                <a:spcPct val="150000"/>
              </a:lnSpc>
              <a:buFont typeface="+mj-lt"/>
              <a:buAutoNum type="arabicPeriod"/>
              <a:defRPr>
                <a:solidFill>
                  <a:schemeClr val="tx1">
                    <a:lumMod val="85000"/>
                    <a:lumOff val="15000"/>
                  </a:schemeClr>
                </a:solidFill>
              </a:defRPr>
            </a:lvl1pPr>
            <a:lvl2pPr>
              <a:defRPr>
                <a:solidFill>
                  <a:schemeClr val="accent5">
                    <a:lumMod val="75000"/>
                  </a:schemeClr>
                </a:solidFill>
              </a:defRPr>
            </a:lvl2pPr>
            <a:lvl3pPr>
              <a:defRPr>
                <a:solidFill>
                  <a:schemeClr val="accent5">
                    <a:lumMod val="75000"/>
                  </a:schemeClr>
                </a:solidFill>
              </a:defRPr>
            </a:lvl3pPr>
            <a:lvl4pPr>
              <a:defRPr>
                <a:solidFill>
                  <a:schemeClr val="accent5">
                    <a:lumMod val="75000"/>
                  </a:schemeClr>
                </a:solidFill>
              </a:defRPr>
            </a:lvl4pPr>
            <a:lvl5pPr>
              <a:defRPr>
                <a:solidFill>
                  <a:schemeClr val="accent5">
                    <a:lumMod val="75000"/>
                  </a:schemeClr>
                </a:solidFill>
              </a:defRPr>
            </a:lvl5pPr>
          </a:lstStyle>
          <a:p>
            <a:pPr lvl="0"/>
            <a:r>
              <a:rPr lang="ko-KR" altLang="en-US" dirty="0"/>
              <a:t>마스터 텍스트 스타일을 편집합니다</a:t>
            </a:r>
          </a:p>
        </p:txBody>
      </p:sp>
    </p:spTree>
    <p:extLst>
      <p:ext uri="{BB962C8B-B14F-4D97-AF65-F5344CB8AC3E}">
        <p14:creationId xmlns:p14="http://schemas.microsoft.com/office/powerpoint/2010/main" val="360996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592667" y="1363134"/>
            <a:ext cx="9143999" cy="1524000"/>
          </a:xfrm>
          <a:prstGeom prst="rect">
            <a:avLst/>
          </a:prstGeom>
        </p:spPr>
        <p:txBody>
          <a:bodyPr anchor="t"/>
          <a:lstStyle>
            <a:lvl1pPr>
              <a:defRPr sz="6000" b="1">
                <a:solidFill>
                  <a:schemeClr val="tx1"/>
                </a:solidFill>
                <a:latin typeface="Calibri" panose="020F0502020204030204" pitchFamily="34" charset="0"/>
                <a:cs typeface="Calibri" panose="020F0502020204030204" pitchFamily="34" charset="0"/>
              </a:defRPr>
            </a:lvl1pPr>
          </a:lstStyle>
          <a:p>
            <a:r>
              <a:rPr lang="ko-KR" altLang="en-US" dirty="0"/>
              <a:t>마스터 제목 스타일 편집</a:t>
            </a:r>
          </a:p>
        </p:txBody>
      </p:sp>
      <p:sp>
        <p:nvSpPr>
          <p:cNvPr id="3" name="텍스트 개체 틀 2"/>
          <p:cNvSpPr>
            <a:spLocks noGrp="1"/>
          </p:cNvSpPr>
          <p:nvPr>
            <p:ph type="body" idx="1"/>
          </p:nvPr>
        </p:nvSpPr>
        <p:spPr>
          <a:xfrm>
            <a:off x="592667" y="3293533"/>
            <a:ext cx="6620932" cy="1049868"/>
          </a:xfrm>
          <a:prstGeom prst="rect">
            <a:avLst/>
          </a:prstGeom>
        </p:spPr>
        <p:txBody>
          <a:bodyPr/>
          <a:lstStyle>
            <a:lvl1pPr marL="0" indent="0" algn="l">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ko-KR" altLang="en-US" dirty="0"/>
              <a:t>마스터 텍스트 스타일을 편집합니다</a:t>
            </a:r>
          </a:p>
        </p:txBody>
      </p:sp>
      <p:pic>
        <p:nvPicPr>
          <p:cNvPr id="5" name="Picture 2" descr="Font Samsung Logo"/>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27204" b="26891"/>
          <a:stretch/>
        </p:blipFill>
        <p:spPr bwMode="auto">
          <a:xfrm>
            <a:off x="524934" y="5284731"/>
            <a:ext cx="3022856" cy="5911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29159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제목 슬라이드">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10409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제목 슬라이드">
    <p:spTree>
      <p:nvGrpSpPr>
        <p:cNvPr id="1" name=""/>
        <p:cNvGrpSpPr/>
        <p:nvPr/>
      </p:nvGrpSpPr>
      <p:grpSpPr>
        <a:xfrm>
          <a:off x="0" y="0"/>
          <a:ext cx="0" cy="0"/>
          <a:chOff x="0" y="0"/>
          <a:chExt cx="0" cy="0"/>
        </a:xfrm>
      </p:grpSpPr>
      <p:cxnSp>
        <p:nvCxnSpPr>
          <p:cNvPr id="6" name="직선 연결선 74"/>
          <p:cNvCxnSpPr/>
          <p:nvPr userDrawn="1"/>
        </p:nvCxnSpPr>
        <p:spPr bwMode="auto">
          <a:xfrm>
            <a:off x="203200" y="778933"/>
            <a:ext cx="11684000" cy="1"/>
          </a:xfrm>
          <a:prstGeom prst="line">
            <a:avLst/>
          </a:prstGeom>
          <a:solidFill>
            <a:srgbClr val="0066FF"/>
          </a:solidFill>
          <a:ln w="25400" cap="flat" cmpd="sng" algn="ctr">
            <a:solidFill>
              <a:schemeClr val="tx1"/>
            </a:solidFill>
            <a:prstDash val="solid"/>
            <a:round/>
            <a:headEnd type="none" w="med" len="med"/>
            <a:tailEnd type="none" w="med" len="med"/>
          </a:ln>
          <a:effectLst/>
        </p:spPr>
      </p:cxnSp>
      <p:pic>
        <p:nvPicPr>
          <p:cNvPr id="7" name="Picture 2" descr="Font Samsung Logo"/>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27204" b="26891"/>
          <a:stretch/>
        </p:blipFill>
        <p:spPr bwMode="auto">
          <a:xfrm>
            <a:off x="10744200" y="6473612"/>
            <a:ext cx="1143000" cy="2235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65736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제목 및 내용">
    <p:spTree>
      <p:nvGrpSpPr>
        <p:cNvPr id="1" name=""/>
        <p:cNvGrpSpPr/>
        <p:nvPr/>
      </p:nvGrpSpPr>
      <p:grpSpPr>
        <a:xfrm>
          <a:off x="0" y="0"/>
          <a:ext cx="0" cy="0"/>
          <a:chOff x="0" y="0"/>
          <a:chExt cx="0" cy="0"/>
        </a:xfrm>
      </p:grpSpPr>
      <p:sp>
        <p:nvSpPr>
          <p:cNvPr id="2" name="제목 1"/>
          <p:cNvSpPr>
            <a:spLocks noGrp="1"/>
          </p:cNvSpPr>
          <p:nvPr>
            <p:ph type="title" hasCustomPrompt="1"/>
          </p:nvPr>
        </p:nvSpPr>
        <p:spPr>
          <a:xfrm>
            <a:off x="320511" y="86061"/>
            <a:ext cx="11547836" cy="657133"/>
          </a:xfrm>
          <a:prstGeom prst="rect">
            <a:avLst/>
          </a:prstGeom>
        </p:spPr>
        <p:txBody>
          <a:bodyPr>
            <a:normAutofit/>
          </a:bodyPr>
          <a:lstStyle>
            <a:lvl1pPr>
              <a:defRPr lang="ko-KR" altLang="en-US" sz="3600" b="1" kern="1200" dirty="0">
                <a:solidFill>
                  <a:schemeClr val="tx1"/>
                </a:solidFill>
                <a:latin typeface="+mj-lt"/>
                <a:ea typeface="+mj-ea"/>
                <a:cs typeface="+mj-cs"/>
              </a:defRPr>
            </a:lvl1pPr>
          </a:lstStyle>
          <a:p>
            <a:r>
              <a:rPr lang="ko-KR" altLang="en-US" dirty="0"/>
              <a:t>제목 스타일 편집</a:t>
            </a:r>
          </a:p>
        </p:txBody>
      </p:sp>
      <p:sp>
        <p:nvSpPr>
          <p:cNvPr id="3" name="내용 개체 틀 2"/>
          <p:cNvSpPr>
            <a:spLocks noGrp="1"/>
          </p:cNvSpPr>
          <p:nvPr>
            <p:ph idx="1" hasCustomPrompt="1"/>
          </p:nvPr>
        </p:nvSpPr>
        <p:spPr>
          <a:xfrm>
            <a:off x="320510" y="912694"/>
            <a:ext cx="11547837" cy="5555839"/>
          </a:xfrm>
          <a:prstGeom prst="rect">
            <a:avLst/>
          </a:prstGeom>
        </p:spPr>
        <p:txBody>
          <a:bodyPr/>
          <a:lstStyle>
            <a:lvl1pPr marL="228600" indent="-228600">
              <a:lnSpc>
                <a:spcPct val="100000"/>
              </a:lnSpc>
              <a:buFont typeface="Wingdings" panose="05000000000000000000" pitchFamily="2" charset="2"/>
              <a:buChar char="§"/>
              <a:defRPr lang="ko-KR" altLang="en-US" sz="2400" b="1" kern="1200" spc="-30" baseline="0" dirty="0" smtClean="0">
                <a:ln>
                  <a:solidFill>
                    <a:schemeClr val="accent1">
                      <a:alpha val="0"/>
                    </a:schemeClr>
                  </a:solidFill>
                </a:ln>
                <a:solidFill>
                  <a:schemeClr val="tx1"/>
                </a:solidFill>
                <a:latin typeface="Calibri" panose="020F0502020204030204" pitchFamily="34" charset="0"/>
                <a:ea typeface="+mn-ea"/>
                <a:cs typeface="Calibri" pitchFamily="34" charset="0"/>
              </a:defRPr>
            </a:lvl1pPr>
            <a:lvl2pPr>
              <a:lnSpc>
                <a:spcPct val="100000"/>
              </a:lnSpc>
              <a:defRPr sz="2000">
                <a:solidFill>
                  <a:schemeClr val="tx1"/>
                </a:solidFill>
              </a:defRPr>
            </a:lvl2pPr>
            <a:lvl3pPr marL="1143000" indent="-228600">
              <a:lnSpc>
                <a:spcPct val="100000"/>
              </a:lnSpc>
              <a:buFont typeface="맑은 고딕" panose="020B0503020000020004" pitchFamily="50" charset="-127"/>
              <a:buChar char="-"/>
              <a:defRPr sz="1800">
                <a:solidFill>
                  <a:schemeClr val="tx1"/>
                </a:solidFill>
              </a:defRPr>
            </a:lvl3pPr>
            <a:lvl4pPr>
              <a:defRPr>
                <a:solidFill>
                  <a:schemeClr val="accent5">
                    <a:lumMod val="75000"/>
                  </a:schemeClr>
                </a:solidFill>
              </a:defRPr>
            </a:lvl4pPr>
            <a:lvl5pPr>
              <a:defRPr>
                <a:solidFill>
                  <a:schemeClr val="accent5">
                    <a:lumMod val="75000"/>
                  </a:schemeClr>
                </a:solidFill>
              </a:defRPr>
            </a:lvl5pPr>
          </a:lstStyle>
          <a:p>
            <a:pPr lvl="0"/>
            <a:r>
              <a:rPr lang="ko-KR" altLang="en-US" dirty="0"/>
              <a:t>마스터 텍스트 스타일을 편집합니다</a:t>
            </a:r>
          </a:p>
          <a:p>
            <a:pPr lvl="1"/>
            <a:r>
              <a:rPr lang="ko-KR" altLang="en-US" dirty="0"/>
              <a:t>둘째 수준</a:t>
            </a:r>
          </a:p>
          <a:p>
            <a:pPr lvl="2"/>
            <a:r>
              <a:rPr lang="ko-KR" altLang="en-US" dirty="0"/>
              <a:t>셋째 수준</a:t>
            </a:r>
          </a:p>
        </p:txBody>
      </p:sp>
      <p:cxnSp>
        <p:nvCxnSpPr>
          <p:cNvPr id="7" name="직선 연결선 74"/>
          <p:cNvCxnSpPr/>
          <p:nvPr userDrawn="1"/>
        </p:nvCxnSpPr>
        <p:spPr bwMode="auto">
          <a:xfrm>
            <a:off x="203200" y="778933"/>
            <a:ext cx="11684000" cy="1"/>
          </a:xfrm>
          <a:prstGeom prst="line">
            <a:avLst/>
          </a:prstGeom>
          <a:solidFill>
            <a:srgbClr val="0066FF"/>
          </a:solidFill>
          <a:ln w="25400" cap="flat" cmpd="sng" algn="ctr">
            <a:solidFill>
              <a:schemeClr val="tx1"/>
            </a:solidFill>
            <a:prstDash val="solid"/>
            <a:round/>
            <a:headEnd type="none" w="med" len="med"/>
            <a:tailEnd type="none" w="med" len="med"/>
          </a:ln>
          <a:effectLst/>
        </p:spPr>
      </p:cxnSp>
      <p:pic>
        <p:nvPicPr>
          <p:cNvPr id="8" name="Picture 2" descr="Font Samsung Logo"/>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27204" b="26891"/>
          <a:stretch/>
        </p:blipFill>
        <p:spPr bwMode="auto">
          <a:xfrm>
            <a:off x="10744200" y="6473612"/>
            <a:ext cx="1143000" cy="223520"/>
          </a:xfrm>
          <a:prstGeom prst="rect">
            <a:avLst/>
          </a:prstGeom>
          <a:noFill/>
          <a:extLst>
            <a:ext uri="{909E8E84-426E-40DD-AFC4-6F175D3DCCD1}">
              <a14:hiddenFill xmlns:a14="http://schemas.microsoft.com/office/drawing/2010/main">
                <a:solidFill>
                  <a:srgbClr val="FFFFFF"/>
                </a:solidFill>
              </a14:hiddenFill>
            </a:ext>
          </a:extLst>
        </p:spPr>
      </p:pic>
      <p:sp>
        <p:nvSpPr>
          <p:cNvPr id="12" name="슬라이드 번호 개체 틀 5"/>
          <p:cNvSpPr>
            <a:spLocks noGrp="1"/>
          </p:cNvSpPr>
          <p:nvPr>
            <p:ph type="sldNum" sz="quarter" idx="12"/>
          </p:nvPr>
        </p:nvSpPr>
        <p:spPr>
          <a:xfrm>
            <a:off x="347134" y="6335546"/>
            <a:ext cx="355600" cy="365125"/>
          </a:xfrm>
        </p:spPr>
        <p:txBody>
          <a:bodyPr/>
          <a:lstStyle>
            <a:lvl1pPr>
              <a:defRPr sz="1000">
                <a:solidFill>
                  <a:schemeClr val="tx1">
                    <a:lumMod val="85000"/>
                    <a:lumOff val="15000"/>
                  </a:schemeClr>
                </a:solidFill>
              </a:defRPr>
            </a:lvl1pPr>
          </a:lstStyle>
          <a:p>
            <a:fld id="{25F5DF48-2534-4513-BD43-E3E90888DDC1}" type="slidenum">
              <a:rPr lang="ko-KR" altLang="en-US" smtClean="0"/>
              <a:pPr/>
              <a:t>‹#›</a:t>
            </a:fld>
            <a:endParaRPr lang="ko-KR" altLang="en-US" dirty="0"/>
          </a:p>
        </p:txBody>
      </p:sp>
    </p:spTree>
    <p:extLst>
      <p:ext uri="{BB962C8B-B14F-4D97-AF65-F5344CB8AC3E}">
        <p14:creationId xmlns:p14="http://schemas.microsoft.com/office/powerpoint/2010/main" val="26649003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제목 및 내용">
    <p:spTree>
      <p:nvGrpSpPr>
        <p:cNvPr id="1" name=""/>
        <p:cNvGrpSpPr/>
        <p:nvPr/>
      </p:nvGrpSpPr>
      <p:grpSpPr>
        <a:xfrm>
          <a:off x="0" y="0"/>
          <a:ext cx="0" cy="0"/>
          <a:chOff x="0" y="0"/>
          <a:chExt cx="0" cy="0"/>
        </a:xfrm>
      </p:grpSpPr>
      <p:sp>
        <p:nvSpPr>
          <p:cNvPr id="2" name="제목 1"/>
          <p:cNvSpPr>
            <a:spLocks noGrp="1"/>
          </p:cNvSpPr>
          <p:nvPr>
            <p:ph type="title" hasCustomPrompt="1"/>
          </p:nvPr>
        </p:nvSpPr>
        <p:spPr>
          <a:xfrm>
            <a:off x="320511" y="86061"/>
            <a:ext cx="11547836" cy="657133"/>
          </a:xfrm>
          <a:prstGeom prst="rect">
            <a:avLst/>
          </a:prstGeom>
        </p:spPr>
        <p:txBody>
          <a:bodyPr>
            <a:normAutofit/>
          </a:bodyPr>
          <a:lstStyle>
            <a:lvl1pPr>
              <a:defRPr lang="ko-KR" altLang="en-US" sz="3600" b="1" kern="1200" dirty="0">
                <a:solidFill>
                  <a:schemeClr val="tx1"/>
                </a:solidFill>
                <a:latin typeface="+mj-lt"/>
                <a:ea typeface="+mj-ea"/>
                <a:cs typeface="+mj-cs"/>
              </a:defRPr>
            </a:lvl1pPr>
          </a:lstStyle>
          <a:p>
            <a:r>
              <a:rPr lang="ko-KR" altLang="en-US" dirty="0"/>
              <a:t>제목 스타일 편집</a:t>
            </a:r>
          </a:p>
        </p:txBody>
      </p:sp>
      <p:cxnSp>
        <p:nvCxnSpPr>
          <p:cNvPr id="7" name="직선 연결선 74"/>
          <p:cNvCxnSpPr/>
          <p:nvPr userDrawn="1"/>
        </p:nvCxnSpPr>
        <p:spPr bwMode="auto">
          <a:xfrm>
            <a:off x="203200" y="778933"/>
            <a:ext cx="11684000" cy="1"/>
          </a:xfrm>
          <a:prstGeom prst="line">
            <a:avLst/>
          </a:prstGeom>
          <a:solidFill>
            <a:srgbClr val="0066FF"/>
          </a:solidFill>
          <a:ln w="25400" cap="flat" cmpd="sng" algn="ctr">
            <a:solidFill>
              <a:schemeClr val="tx1"/>
            </a:solidFill>
            <a:prstDash val="solid"/>
            <a:round/>
            <a:headEnd type="none" w="med" len="med"/>
            <a:tailEnd type="none" w="med" len="med"/>
          </a:ln>
          <a:effectLst/>
        </p:spPr>
      </p:cxnSp>
      <p:pic>
        <p:nvPicPr>
          <p:cNvPr id="8" name="Picture 2" descr="Font Samsung Logo"/>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27204" b="26891"/>
          <a:stretch/>
        </p:blipFill>
        <p:spPr bwMode="auto">
          <a:xfrm>
            <a:off x="10744200" y="6473612"/>
            <a:ext cx="1143000" cy="223520"/>
          </a:xfrm>
          <a:prstGeom prst="rect">
            <a:avLst/>
          </a:prstGeom>
          <a:noFill/>
          <a:extLst>
            <a:ext uri="{909E8E84-426E-40DD-AFC4-6F175D3DCCD1}">
              <a14:hiddenFill xmlns:a14="http://schemas.microsoft.com/office/drawing/2010/main">
                <a:solidFill>
                  <a:srgbClr val="FFFFFF"/>
                </a:solidFill>
              </a14:hiddenFill>
            </a:ext>
          </a:extLst>
        </p:spPr>
      </p:pic>
      <p:sp>
        <p:nvSpPr>
          <p:cNvPr id="6" name="슬라이드 번호 개체 틀 5"/>
          <p:cNvSpPr>
            <a:spLocks noGrp="1"/>
          </p:cNvSpPr>
          <p:nvPr>
            <p:ph type="sldNum" sz="quarter" idx="12"/>
          </p:nvPr>
        </p:nvSpPr>
        <p:spPr>
          <a:xfrm>
            <a:off x="347134" y="6335546"/>
            <a:ext cx="355600" cy="365125"/>
          </a:xfrm>
        </p:spPr>
        <p:txBody>
          <a:bodyPr/>
          <a:lstStyle>
            <a:lvl1pPr>
              <a:defRPr sz="1000">
                <a:solidFill>
                  <a:schemeClr val="tx1">
                    <a:lumMod val="85000"/>
                    <a:lumOff val="15000"/>
                  </a:schemeClr>
                </a:solidFill>
              </a:defRPr>
            </a:lvl1pPr>
          </a:lstStyle>
          <a:p>
            <a:fld id="{25F5DF48-2534-4513-BD43-E3E90888DDC1}" type="slidenum">
              <a:rPr lang="ko-KR" altLang="en-US" smtClean="0"/>
              <a:pPr/>
              <a:t>‹#›</a:t>
            </a:fld>
            <a:endParaRPr lang="ko-KR" altLang="en-US" dirty="0"/>
          </a:p>
        </p:txBody>
      </p:sp>
    </p:spTree>
    <p:extLst>
      <p:ext uri="{BB962C8B-B14F-4D97-AF65-F5344CB8AC3E}">
        <p14:creationId xmlns:p14="http://schemas.microsoft.com/office/powerpoint/2010/main" val="29507783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콘텐츠 2개">
    <p:spTree>
      <p:nvGrpSpPr>
        <p:cNvPr id="1" name=""/>
        <p:cNvGrpSpPr/>
        <p:nvPr/>
      </p:nvGrpSpPr>
      <p:grpSpPr>
        <a:xfrm>
          <a:off x="0" y="0"/>
          <a:ext cx="0" cy="0"/>
          <a:chOff x="0" y="0"/>
          <a:chExt cx="0" cy="0"/>
        </a:xfrm>
      </p:grpSpPr>
      <p:sp>
        <p:nvSpPr>
          <p:cNvPr id="3" name="내용 개체 틀 2"/>
          <p:cNvSpPr>
            <a:spLocks noGrp="1"/>
          </p:cNvSpPr>
          <p:nvPr>
            <p:ph sz="half" idx="1" hasCustomPrompt="1"/>
          </p:nvPr>
        </p:nvSpPr>
        <p:spPr>
          <a:xfrm>
            <a:off x="320511" y="952500"/>
            <a:ext cx="5705004" cy="5473700"/>
          </a:xfrm>
          <a:prstGeom prst="rect">
            <a:avLst/>
          </a:prstGeom>
        </p:spPr>
        <p:txBody>
          <a:bodyPr/>
          <a:lstStyle>
            <a:lvl1pPr marL="228600" indent="-228600">
              <a:buFont typeface="Wingdings" panose="05000000000000000000" pitchFamily="2" charset="2"/>
              <a:buChar char="§"/>
              <a:defRPr b="1">
                <a:solidFill>
                  <a:schemeClr val="tx1"/>
                </a:solidFill>
              </a:defRPr>
            </a:lvl1pPr>
            <a:lvl2pPr>
              <a:defRPr>
                <a:solidFill>
                  <a:schemeClr val="tx1"/>
                </a:solidFill>
              </a:defRPr>
            </a:lvl2pPr>
            <a:lvl3pPr marL="1143000" indent="-228600">
              <a:buFont typeface="맑은 고딕" panose="020B0503020000020004" pitchFamily="50" charset="-127"/>
              <a:buChar char="-"/>
              <a:defRPr>
                <a:solidFill>
                  <a:schemeClr val="tx1"/>
                </a:solidFill>
              </a:defRPr>
            </a:lvl3pPr>
          </a:lstStyle>
          <a:p>
            <a:pPr lvl="0"/>
            <a:r>
              <a:rPr lang="ko-KR" altLang="en-US" dirty="0"/>
              <a:t>텍스트 스타일을 편집합니다</a:t>
            </a:r>
          </a:p>
          <a:p>
            <a:pPr lvl="1"/>
            <a:r>
              <a:rPr lang="ko-KR" altLang="en-US" dirty="0"/>
              <a:t>둘째 수준</a:t>
            </a:r>
          </a:p>
          <a:p>
            <a:pPr lvl="2"/>
            <a:r>
              <a:rPr lang="ko-KR" altLang="en-US" dirty="0"/>
              <a:t>셋째 수준</a:t>
            </a:r>
          </a:p>
        </p:txBody>
      </p:sp>
      <p:sp>
        <p:nvSpPr>
          <p:cNvPr id="4" name="내용 개체 틀 3"/>
          <p:cNvSpPr>
            <a:spLocks noGrp="1"/>
          </p:cNvSpPr>
          <p:nvPr>
            <p:ph sz="half" idx="2" hasCustomPrompt="1"/>
          </p:nvPr>
        </p:nvSpPr>
        <p:spPr>
          <a:xfrm>
            <a:off x="6172200" y="952500"/>
            <a:ext cx="5690432" cy="5473700"/>
          </a:xfrm>
          <a:prstGeom prst="rect">
            <a:avLst/>
          </a:prstGeom>
        </p:spPr>
        <p:txBody>
          <a:bodyPr/>
          <a:lstStyle>
            <a:lvl1pPr marL="228600" indent="-228600">
              <a:buFont typeface="Wingdings" panose="05000000000000000000" pitchFamily="2" charset="2"/>
              <a:buChar char="§"/>
              <a:defRPr b="1">
                <a:solidFill>
                  <a:schemeClr val="tx1"/>
                </a:solidFill>
              </a:defRPr>
            </a:lvl1pPr>
            <a:lvl2pPr>
              <a:defRPr>
                <a:solidFill>
                  <a:schemeClr val="tx1"/>
                </a:solidFill>
              </a:defRPr>
            </a:lvl2pPr>
            <a:lvl3pPr marL="1143000" indent="-228600">
              <a:buFont typeface="맑은 고딕" panose="020B0503020000020004" pitchFamily="50" charset="-127"/>
              <a:buChar char="-"/>
              <a:defRPr>
                <a:solidFill>
                  <a:schemeClr val="tx1"/>
                </a:solidFill>
              </a:defRPr>
            </a:lvl3pPr>
          </a:lstStyle>
          <a:p>
            <a:pPr lvl="0"/>
            <a:r>
              <a:rPr lang="ko-KR" altLang="en-US" dirty="0"/>
              <a:t>텍스트 스타일을 편집합니다</a:t>
            </a:r>
          </a:p>
          <a:p>
            <a:pPr lvl="1"/>
            <a:r>
              <a:rPr lang="ko-KR" altLang="en-US" dirty="0"/>
              <a:t>둘째 수준</a:t>
            </a:r>
          </a:p>
          <a:p>
            <a:pPr lvl="2"/>
            <a:r>
              <a:rPr lang="ko-KR" altLang="en-US" dirty="0"/>
              <a:t>셋째 수준</a:t>
            </a:r>
          </a:p>
        </p:txBody>
      </p:sp>
      <p:sp>
        <p:nvSpPr>
          <p:cNvPr id="10" name="제목 1"/>
          <p:cNvSpPr>
            <a:spLocks noGrp="1"/>
          </p:cNvSpPr>
          <p:nvPr>
            <p:ph type="title" hasCustomPrompt="1"/>
          </p:nvPr>
        </p:nvSpPr>
        <p:spPr>
          <a:xfrm>
            <a:off x="320511" y="86061"/>
            <a:ext cx="11547836" cy="657133"/>
          </a:xfrm>
          <a:prstGeom prst="rect">
            <a:avLst/>
          </a:prstGeom>
        </p:spPr>
        <p:txBody>
          <a:bodyPr>
            <a:normAutofit/>
          </a:bodyPr>
          <a:lstStyle>
            <a:lvl1pPr>
              <a:defRPr lang="ko-KR" altLang="en-US" sz="3600" b="1" kern="1200" dirty="0">
                <a:solidFill>
                  <a:schemeClr val="tx1"/>
                </a:solidFill>
                <a:latin typeface="+mj-lt"/>
                <a:ea typeface="+mj-ea"/>
                <a:cs typeface="+mj-cs"/>
              </a:defRPr>
            </a:lvl1pPr>
          </a:lstStyle>
          <a:p>
            <a:r>
              <a:rPr lang="ko-KR" altLang="en-US" dirty="0"/>
              <a:t>제목 스타일 편집</a:t>
            </a:r>
          </a:p>
        </p:txBody>
      </p:sp>
      <p:pic>
        <p:nvPicPr>
          <p:cNvPr id="12" name="Picture 2" descr="Font Samsung Logo"/>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27204" b="26891"/>
          <a:stretch/>
        </p:blipFill>
        <p:spPr bwMode="auto">
          <a:xfrm>
            <a:off x="10744200" y="6473612"/>
            <a:ext cx="1143000" cy="223520"/>
          </a:xfrm>
          <a:prstGeom prst="rect">
            <a:avLst/>
          </a:prstGeom>
          <a:noFill/>
          <a:extLst>
            <a:ext uri="{909E8E84-426E-40DD-AFC4-6F175D3DCCD1}">
              <a14:hiddenFill xmlns:a14="http://schemas.microsoft.com/office/drawing/2010/main">
                <a:solidFill>
                  <a:srgbClr val="FFFFFF"/>
                </a:solidFill>
              </a14:hiddenFill>
            </a:ext>
          </a:extLst>
        </p:spPr>
      </p:pic>
      <p:cxnSp>
        <p:nvCxnSpPr>
          <p:cNvPr id="13" name="직선 연결선 74"/>
          <p:cNvCxnSpPr/>
          <p:nvPr userDrawn="1"/>
        </p:nvCxnSpPr>
        <p:spPr bwMode="auto">
          <a:xfrm>
            <a:off x="203200" y="778933"/>
            <a:ext cx="11684000" cy="1"/>
          </a:xfrm>
          <a:prstGeom prst="line">
            <a:avLst/>
          </a:prstGeom>
          <a:solidFill>
            <a:srgbClr val="0066FF"/>
          </a:solidFill>
          <a:ln w="25400" cap="flat" cmpd="sng" algn="ctr">
            <a:solidFill>
              <a:schemeClr val="tx1"/>
            </a:solidFill>
            <a:prstDash val="solid"/>
            <a:round/>
            <a:headEnd type="none" w="med" len="med"/>
            <a:tailEnd type="none" w="med" len="med"/>
          </a:ln>
          <a:effectLst/>
        </p:spPr>
      </p:cxnSp>
      <p:sp>
        <p:nvSpPr>
          <p:cNvPr id="14" name="슬라이드 번호 개체 틀 5"/>
          <p:cNvSpPr>
            <a:spLocks noGrp="1"/>
          </p:cNvSpPr>
          <p:nvPr>
            <p:ph type="sldNum" sz="quarter" idx="12"/>
          </p:nvPr>
        </p:nvSpPr>
        <p:spPr>
          <a:xfrm>
            <a:off x="347134" y="6335546"/>
            <a:ext cx="355600" cy="365125"/>
          </a:xfrm>
        </p:spPr>
        <p:txBody>
          <a:bodyPr/>
          <a:lstStyle>
            <a:lvl1pPr>
              <a:defRPr sz="1000">
                <a:solidFill>
                  <a:schemeClr val="tx1">
                    <a:lumMod val="85000"/>
                    <a:lumOff val="15000"/>
                  </a:schemeClr>
                </a:solidFill>
              </a:defRPr>
            </a:lvl1pPr>
          </a:lstStyle>
          <a:p>
            <a:fld id="{25F5DF48-2534-4513-BD43-E3E90888DDC1}" type="slidenum">
              <a:rPr lang="ko-KR" altLang="en-US" smtClean="0"/>
              <a:pPr/>
              <a:t>‹#›</a:t>
            </a:fld>
            <a:endParaRPr lang="ko-KR" altLang="en-US" dirty="0"/>
          </a:p>
        </p:txBody>
      </p:sp>
    </p:spTree>
    <p:extLst>
      <p:ext uri="{BB962C8B-B14F-4D97-AF65-F5344CB8AC3E}">
        <p14:creationId xmlns:p14="http://schemas.microsoft.com/office/powerpoint/2010/main" val="8341047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슬라이드 번호 개체 틀 5"/>
          <p:cNvSpPr>
            <a:spLocks noGrp="1"/>
          </p:cNvSpPr>
          <p:nvPr>
            <p:ph type="sldNum" sz="quarter" idx="4"/>
          </p:nvPr>
        </p:nvSpPr>
        <p:spPr>
          <a:xfrm>
            <a:off x="347134" y="6335546"/>
            <a:ext cx="355600" cy="365125"/>
          </a:xfrm>
          <a:prstGeom prst="rect">
            <a:avLst/>
          </a:prstGeom>
        </p:spPr>
        <p:txBody>
          <a:bodyPr vert="horz" lIns="91440" tIns="45720" rIns="91440" bIns="45720" rtlCol="0" anchor="ctr"/>
          <a:lstStyle>
            <a:lvl1pPr algn="r">
              <a:defRPr sz="1000">
                <a:solidFill>
                  <a:schemeClr val="tx1">
                    <a:lumMod val="75000"/>
                    <a:lumOff val="25000"/>
                  </a:schemeClr>
                </a:solidFill>
              </a:defRPr>
            </a:lvl1pPr>
          </a:lstStyle>
          <a:p>
            <a:fld id="{25F5DF48-2534-4513-BD43-E3E90888DDC1}" type="slidenum">
              <a:rPr lang="ko-KR" altLang="en-US" smtClean="0"/>
              <a:pPr/>
              <a:t>‹#›</a:t>
            </a:fld>
            <a:endParaRPr lang="ko-KR" altLang="en-US" dirty="0"/>
          </a:p>
        </p:txBody>
      </p:sp>
    </p:spTree>
    <p:extLst>
      <p:ext uri="{BB962C8B-B14F-4D97-AF65-F5344CB8AC3E}">
        <p14:creationId xmlns:p14="http://schemas.microsoft.com/office/powerpoint/2010/main" val="1106384162"/>
      </p:ext>
    </p:extLst>
  </p:cSld>
  <p:clrMap bg1="lt1" tx1="dk1" bg2="lt2" tx2="dk2" accent1="accent1" accent2="accent2" accent3="accent3" accent4="accent4" accent5="accent5" accent6="accent6" hlink="hlink" folHlink="folHlink"/>
  <p:sldLayoutIdLst>
    <p:sldLayoutId id="2147483670" r:id="rId1"/>
    <p:sldLayoutId id="2147483649" r:id="rId2"/>
    <p:sldLayoutId id="2147483653" r:id="rId3"/>
    <p:sldLayoutId id="2147483651" r:id="rId4"/>
    <p:sldLayoutId id="2147483654" r:id="rId5"/>
    <p:sldLayoutId id="2147483669" r:id="rId6"/>
    <p:sldLayoutId id="2147483650" r:id="rId7"/>
    <p:sldLayoutId id="2147483671" r:id="rId8"/>
    <p:sldLayoutId id="2147483652" r:id="rId9"/>
  </p:sldLayoutIdLst>
  <p:hf hdr="0"/>
  <p:txStyles>
    <p:titleStyle>
      <a:lvl1pPr algn="l" defTabSz="914400" rtl="0" eaLnBrk="1" latinLnBrk="1" hangingPunct="1">
        <a:lnSpc>
          <a:spcPct val="90000"/>
        </a:lnSpc>
        <a:spcBef>
          <a:spcPct val="0"/>
        </a:spcBef>
        <a:buNone/>
        <a:defRPr sz="3200" kern="1200">
          <a:solidFill>
            <a:schemeClr val="tx1">
              <a:lumMod val="75000"/>
              <a:lumOff val="25000"/>
            </a:schemeClr>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000" kern="1200">
          <a:solidFill>
            <a:schemeClr val="tx1">
              <a:lumMod val="75000"/>
              <a:lumOff val="25000"/>
            </a:schemeClr>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a:xfrm>
            <a:off x="440267" y="1122363"/>
            <a:ext cx="11252200" cy="1571263"/>
          </a:xfrm>
        </p:spPr>
        <p:txBody>
          <a:bodyPr/>
          <a:lstStyle/>
          <a:p>
            <a:r>
              <a:rPr lang="en-US" altLang="ko-KR" sz="4400" dirty="0"/>
              <a:t>Analysis on Call</a:t>
            </a:r>
            <a:r>
              <a:rPr lang="ko-KR" altLang="en-US" sz="4400" dirty="0"/>
              <a:t> </a:t>
            </a:r>
            <a:r>
              <a:rPr lang="en-US" altLang="ko-KR" sz="4400" dirty="0"/>
              <a:t>Setup</a:t>
            </a:r>
            <a:r>
              <a:rPr lang="ko-KR" altLang="en-US" sz="4400" dirty="0"/>
              <a:t> </a:t>
            </a:r>
            <a:r>
              <a:rPr lang="en-US" altLang="ko-KR" sz="4400" dirty="0"/>
              <a:t>Time for</a:t>
            </a:r>
            <a:r>
              <a:rPr lang="ko-KR" altLang="en-US" sz="4400" dirty="0"/>
              <a:t> </a:t>
            </a:r>
            <a:r>
              <a:rPr lang="en-US" altLang="ko-KR" sz="4400" dirty="0"/>
              <a:t>IMS Voice over GEO Satellite</a:t>
            </a:r>
            <a:endParaRPr lang="ko-KR" altLang="en-US" sz="4400" dirty="0"/>
          </a:p>
        </p:txBody>
      </p:sp>
      <p:sp>
        <p:nvSpPr>
          <p:cNvPr id="3" name="부제목 2"/>
          <p:cNvSpPr>
            <a:spLocks noGrp="1"/>
          </p:cNvSpPr>
          <p:nvPr>
            <p:ph type="subTitle" idx="1"/>
          </p:nvPr>
        </p:nvSpPr>
        <p:spPr>
          <a:xfrm>
            <a:off x="440268" y="2867891"/>
            <a:ext cx="8856132" cy="1831110"/>
          </a:xfrm>
        </p:spPr>
        <p:txBody>
          <a:bodyPr/>
          <a:lstStyle/>
          <a:p>
            <a:r>
              <a:rPr lang="en-US" altLang="ko-KR" dirty="0"/>
              <a:t>2025. 05. 09</a:t>
            </a:r>
          </a:p>
          <a:p>
            <a:endParaRPr lang="en-US" altLang="ko-KR" dirty="0"/>
          </a:p>
        </p:txBody>
      </p:sp>
    </p:spTree>
    <p:extLst>
      <p:ext uri="{BB962C8B-B14F-4D97-AF65-F5344CB8AC3E}">
        <p14:creationId xmlns:p14="http://schemas.microsoft.com/office/powerpoint/2010/main" val="34058178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 name="직사각형 164">
            <a:extLst>
              <a:ext uri="{FF2B5EF4-FFF2-40B4-BE49-F238E27FC236}">
                <a16:creationId xmlns:a16="http://schemas.microsoft.com/office/drawing/2014/main" id="{CB26D969-AF12-4858-A251-00AA406E46BE}"/>
              </a:ext>
            </a:extLst>
          </p:cNvPr>
          <p:cNvSpPr/>
          <p:nvPr/>
        </p:nvSpPr>
        <p:spPr>
          <a:xfrm>
            <a:off x="6395767" y="1143000"/>
            <a:ext cx="5569494" cy="4868333"/>
          </a:xfrm>
          <a:prstGeom prst="rect">
            <a:avLst/>
          </a:prstGeom>
          <a:solidFill>
            <a:schemeClr val="accent6">
              <a:lumMod val="20000"/>
              <a:lumOff val="80000"/>
            </a:schemeClr>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dirty="0">
              <a:ln>
                <a:solidFill>
                  <a:schemeClr val="tx1"/>
                </a:solidFill>
              </a:ln>
              <a:noFill/>
            </a:endParaRPr>
          </a:p>
        </p:txBody>
      </p:sp>
      <p:sp>
        <p:nvSpPr>
          <p:cNvPr id="2" name="제목 1">
            <a:extLst>
              <a:ext uri="{FF2B5EF4-FFF2-40B4-BE49-F238E27FC236}">
                <a16:creationId xmlns:a16="http://schemas.microsoft.com/office/drawing/2014/main" id="{2DEF365B-C5C4-4CBC-BA7D-538A4706F001}"/>
              </a:ext>
            </a:extLst>
          </p:cNvPr>
          <p:cNvSpPr>
            <a:spLocks noGrp="1"/>
          </p:cNvSpPr>
          <p:nvPr>
            <p:ph type="title"/>
          </p:nvPr>
        </p:nvSpPr>
        <p:spPr/>
        <p:txBody>
          <a:bodyPr>
            <a:normAutofit/>
          </a:bodyPr>
          <a:lstStyle/>
          <a:p>
            <a:r>
              <a:rPr lang="en-US" altLang="ko-KR" dirty="0"/>
              <a:t>Call Setup Time Estimation: EPS bearer setup time</a:t>
            </a:r>
            <a:endParaRPr lang="ko-KR" altLang="en-US" dirty="0"/>
          </a:p>
        </p:txBody>
      </p:sp>
      <p:sp>
        <p:nvSpPr>
          <p:cNvPr id="3" name="내용 개체 틀 2">
            <a:extLst>
              <a:ext uri="{FF2B5EF4-FFF2-40B4-BE49-F238E27FC236}">
                <a16:creationId xmlns:a16="http://schemas.microsoft.com/office/drawing/2014/main" id="{C842B3F5-CBF8-408A-AA97-CF834A910C3F}"/>
              </a:ext>
            </a:extLst>
          </p:cNvPr>
          <p:cNvSpPr>
            <a:spLocks noGrp="1"/>
          </p:cNvSpPr>
          <p:nvPr>
            <p:ph idx="1"/>
          </p:nvPr>
        </p:nvSpPr>
        <p:spPr>
          <a:xfrm>
            <a:off x="320511" y="912694"/>
            <a:ext cx="5775490" cy="5555839"/>
          </a:xfrm>
        </p:spPr>
        <p:txBody>
          <a:bodyPr/>
          <a:lstStyle/>
          <a:p>
            <a:r>
              <a:rPr lang="en-US" altLang="ko-KR" sz="1600" dirty="0">
                <a:ea typeface="Calibri" panose="020F0502020204030204" pitchFamily="34" charset="0"/>
              </a:rPr>
              <a:t>EPS bearer setup time</a:t>
            </a:r>
            <a:endParaRPr lang="en-US" altLang="ko-KR" sz="1200" dirty="0">
              <a:latin typeface="Calibri" panose="020F0502020204030204" pitchFamily="34" charset="0"/>
              <a:ea typeface="Calibri" panose="020F0502020204030204" pitchFamily="34" charset="0"/>
              <a:cs typeface="Calibri" panose="020F0502020204030204" pitchFamily="34" charset="0"/>
            </a:endParaRPr>
          </a:p>
          <a:p>
            <a:pPr lvl="1"/>
            <a:r>
              <a:rPr lang="en-US" altLang="ko-KR" sz="1200" dirty="0">
                <a:latin typeface="Calibri" panose="020F0502020204030204" pitchFamily="34" charset="0"/>
                <a:ea typeface="Calibri" panose="020F0502020204030204" pitchFamily="34" charset="0"/>
                <a:cs typeface="Calibri" panose="020F0502020204030204" pitchFamily="34" charset="0"/>
              </a:rPr>
              <a:t>Triggering: When the SIP 180 or SIP 183 message arrives P-CSCF in UE1 side, The P-CSCF triggers the EPS bearer modification procedure by sending Policy authorization procedure to the PCRF. The PCRF authorizes the policy and QoS and initiates the EPS bearer modification procedure as in the step 10 and step 11 in the flow diagram. The message flows from the P-CSCF, PCRF, P-GW, S-GW and MME are now shown in this diagram, but is considered as EPC delay in Call Setup Time calculation.</a:t>
            </a:r>
          </a:p>
          <a:p>
            <a:pPr lvl="1"/>
            <a:r>
              <a:rPr lang="en-US" altLang="ko-KR" sz="1200" dirty="0">
                <a:latin typeface="Calibri" panose="020F0502020204030204" pitchFamily="34" charset="0"/>
                <a:ea typeface="Calibri" panose="020F0502020204030204" pitchFamily="34" charset="0"/>
                <a:cs typeface="Calibri" panose="020F0502020204030204" pitchFamily="34" charset="0"/>
              </a:rPr>
              <a:t>Bearer Modification Command is transferred from </a:t>
            </a:r>
            <a:r>
              <a:rPr lang="en-US" altLang="ko-KR" sz="1200" dirty="0" err="1">
                <a:latin typeface="Calibri" panose="020F0502020204030204" pitchFamily="34" charset="0"/>
                <a:ea typeface="Calibri" panose="020F0502020204030204" pitchFamily="34" charset="0"/>
                <a:cs typeface="Calibri" panose="020F0502020204030204" pitchFamily="34" charset="0"/>
              </a:rPr>
              <a:t>eNB</a:t>
            </a:r>
            <a:r>
              <a:rPr lang="en-US" altLang="ko-KR" sz="1200" dirty="0">
                <a:latin typeface="Calibri" panose="020F0502020204030204" pitchFamily="34" charset="0"/>
                <a:ea typeface="Calibri" panose="020F0502020204030204" pitchFamily="34" charset="0"/>
                <a:cs typeface="Calibri" panose="020F0502020204030204" pitchFamily="34" charset="0"/>
              </a:rPr>
              <a:t> to the UE1 over the satellite link in step 10. Therefore the message size is also important. Bearer Modification Command message includes the NAS message including mandatory fields such as NAS header, EBI, QoS with one TFT with 1 packet filter. The NAS message is delivered in RRC Connection Reconfiguration over PDCP/RLC AM/MAC. When calculating the call setup time, we assume this message size is 60 Bytes in total.</a:t>
            </a:r>
          </a:p>
          <a:p>
            <a:pPr lvl="1"/>
            <a:r>
              <a:rPr lang="en-US" altLang="ko-KR" sz="1200" dirty="0">
                <a:latin typeface="Calibri" panose="020F0502020204030204" pitchFamily="34" charset="0"/>
                <a:ea typeface="Calibri" panose="020F0502020204030204" pitchFamily="34" charset="0"/>
                <a:cs typeface="Calibri" panose="020F0502020204030204" pitchFamily="34" charset="0"/>
              </a:rPr>
              <a:t>Bearer Modification Complete is transferred from the UE1 to </a:t>
            </a:r>
            <a:r>
              <a:rPr lang="en-US" altLang="ko-KR" sz="1200" dirty="0" err="1">
                <a:latin typeface="Calibri" panose="020F0502020204030204" pitchFamily="34" charset="0"/>
                <a:ea typeface="Calibri" panose="020F0502020204030204" pitchFamily="34" charset="0"/>
                <a:cs typeface="Calibri" panose="020F0502020204030204" pitchFamily="34" charset="0"/>
              </a:rPr>
              <a:t>eNB</a:t>
            </a:r>
            <a:r>
              <a:rPr lang="en-US" altLang="ko-KR" sz="1200" dirty="0">
                <a:latin typeface="Calibri" panose="020F0502020204030204" pitchFamily="34" charset="0"/>
                <a:ea typeface="Calibri" panose="020F0502020204030204" pitchFamily="34" charset="0"/>
                <a:cs typeface="Calibri" panose="020F0502020204030204" pitchFamily="34" charset="0"/>
              </a:rPr>
              <a:t> over the satellite link in step 11. The message includes NAS message including NAS header, Message Type, PTI, EPS Bearer Identity. The NAS message is carried in RRC UL information transfer over PDCP/RLC AM/MAC. When calculating the call setup time, we assume this message size is 30 Bytes in total.  </a:t>
            </a:r>
          </a:p>
          <a:p>
            <a:pPr lvl="1"/>
            <a:r>
              <a:rPr lang="en-US" altLang="ko-KR" sz="1200" dirty="0">
                <a:latin typeface="Calibri" panose="020F0502020204030204" pitchFamily="34" charset="0"/>
                <a:ea typeface="Calibri" panose="020F0502020204030204" pitchFamily="34" charset="0"/>
                <a:cs typeface="Calibri" panose="020F0502020204030204" pitchFamily="34" charset="0"/>
              </a:rPr>
              <a:t>Note that the EPS bearer setup can be established, simultaneously with transferring the SIP 180 or SIP 183. In calculating the call setup time, we added transferring bearer modification command with RRC Connection Reconfiguration and RRC Connection Reconfiguration Complete and Bearer Modification Complete.</a:t>
            </a:r>
          </a:p>
        </p:txBody>
      </p:sp>
      <p:sp>
        <p:nvSpPr>
          <p:cNvPr id="4" name="슬라이드 번호 개체 틀 3">
            <a:extLst>
              <a:ext uri="{FF2B5EF4-FFF2-40B4-BE49-F238E27FC236}">
                <a16:creationId xmlns:a16="http://schemas.microsoft.com/office/drawing/2014/main" id="{392588D6-C263-41CD-A9E2-A2389C92362C}"/>
              </a:ext>
            </a:extLst>
          </p:cNvPr>
          <p:cNvSpPr>
            <a:spLocks noGrp="1"/>
          </p:cNvSpPr>
          <p:nvPr>
            <p:ph type="sldNum" sz="quarter" idx="12"/>
          </p:nvPr>
        </p:nvSpPr>
        <p:spPr/>
        <p:txBody>
          <a:bodyPr/>
          <a:lstStyle/>
          <a:p>
            <a:fld id="{25F5DF48-2534-4513-BD43-E3E90888DDC1}" type="slidenum">
              <a:rPr lang="ko-KR" altLang="en-US" smtClean="0"/>
              <a:pPr/>
              <a:t>10</a:t>
            </a:fld>
            <a:endParaRPr lang="ko-KR" altLang="en-US" dirty="0"/>
          </a:p>
        </p:txBody>
      </p:sp>
      <p:sp>
        <p:nvSpPr>
          <p:cNvPr id="166" name="직사각형 165">
            <a:extLst>
              <a:ext uri="{FF2B5EF4-FFF2-40B4-BE49-F238E27FC236}">
                <a16:creationId xmlns:a16="http://schemas.microsoft.com/office/drawing/2014/main" id="{FF06AC79-6DB4-4E3F-9841-6B1884849A60}"/>
              </a:ext>
            </a:extLst>
          </p:cNvPr>
          <p:cNvSpPr/>
          <p:nvPr/>
        </p:nvSpPr>
        <p:spPr>
          <a:xfrm>
            <a:off x="7164845" y="1026610"/>
            <a:ext cx="4017524" cy="282721"/>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ko-KR" sz="1200" b="1" dirty="0"/>
              <a:t>EPS bearer setup time</a:t>
            </a:r>
          </a:p>
        </p:txBody>
      </p:sp>
      <p:sp>
        <p:nvSpPr>
          <p:cNvPr id="167" name="내용 개체 틀 5">
            <a:extLst>
              <a:ext uri="{FF2B5EF4-FFF2-40B4-BE49-F238E27FC236}">
                <a16:creationId xmlns:a16="http://schemas.microsoft.com/office/drawing/2014/main" id="{549BE9FE-AFD1-421B-819B-1F3A08132290}"/>
              </a:ext>
            </a:extLst>
          </p:cNvPr>
          <p:cNvSpPr txBox="1">
            <a:spLocks/>
          </p:cNvSpPr>
          <p:nvPr/>
        </p:nvSpPr>
        <p:spPr>
          <a:xfrm>
            <a:off x="6488370" y="1473864"/>
            <a:ext cx="5297097" cy="1222887"/>
          </a:xfrm>
          <a:prstGeom prst="rect">
            <a:avLst/>
          </a:prstGeom>
        </p:spPr>
        <p:txBody>
          <a:bodyPr/>
          <a:lstStyle>
            <a:lvl1pPr marL="228600" indent="-228600" algn="l" defTabSz="914400" rtl="0" eaLnBrk="1" latinLnBrk="1" hangingPunct="1">
              <a:lnSpc>
                <a:spcPct val="100000"/>
              </a:lnSpc>
              <a:spcBef>
                <a:spcPts val="1000"/>
              </a:spcBef>
              <a:buFont typeface="Wingdings" panose="05000000000000000000" pitchFamily="2" charset="2"/>
              <a:buChar char="§"/>
              <a:defRPr lang="ko-KR" altLang="en-US" sz="2400" b="1" kern="1200" spc="-30" baseline="0" dirty="0" smtClean="0">
                <a:ln>
                  <a:solidFill>
                    <a:schemeClr val="accent1">
                      <a:alpha val="0"/>
                    </a:schemeClr>
                  </a:solidFill>
                </a:ln>
                <a:solidFill>
                  <a:schemeClr val="tx1"/>
                </a:solidFill>
                <a:latin typeface="Calibri" panose="020F0502020204030204" pitchFamily="34" charset="0"/>
                <a:ea typeface="+mn-ea"/>
                <a:cs typeface="Calibri" pitchFamily="34" charset="0"/>
              </a:defRPr>
            </a:lvl1pPr>
            <a:lvl2pPr marL="685800" indent="-228600" algn="l" defTabSz="914400" rtl="0" eaLnBrk="1" latinLnBrk="1"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1" hangingPunct="1">
              <a:lnSpc>
                <a:spcPct val="100000"/>
              </a:lnSpc>
              <a:spcBef>
                <a:spcPts val="500"/>
              </a:spcBef>
              <a:buFont typeface="맑은 고딕" panose="020B0503020000020004" pitchFamily="50" charset="-127"/>
              <a:buChar char="-"/>
              <a:defRPr sz="18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400" kern="1200">
                <a:solidFill>
                  <a:schemeClr val="accent5">
                    <a:lumMod val="75000"/>
                  </a:schemeClr>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400" kern="1200">
                <a:solidFill>
                  <a:schemeClr val="accent5">
                    <a:lumMod val="75000"/>
                  </a:schemeClr>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ko-KR" sz="1100" b="0" dirty="0"/>
              <a:t>P-CSCF triggers QoS authorization and PCRF sends a PCC decision provisioning (QoS policy) to S/P-GW</a:t>
            </a:r>
          </a:p>
          <a:p>
            <a:pPr marL="0" indent="0">
              <a:buNone/>
            </a:pPr>
            <a:r>
              <a:rPr lang="en-US" altLang="ko-KR" sz="1100" b="0" dirty="0"/>
              <a:t>UE receives RRC Connection Reconfiguration with Bearer Modification Command</a:t>
            </a:r>
          </a:p>
          <a:p>
            <a:pPr marL="0" indent="0">
              <a:buNone/>
            </a:pPr>
            <a:r>
              <a:rPr lang="en-US" altLang="ko-KR" sz="1100" b="0" dirty="0"/>
              <a:t>UE sends RRC Connection Reconfiguration Complete and Bearer Modification Complete over Direct NAS transfer</a:t>
            </a:r>
          </a:p>
        </p:txBody>
      </p:sp>
      <p:grpSp>
        <p:nvGrpSpPr>
          <p:cNvPr id="11" name="그룹 10">
            <a:extLst>
              <a:ext uri="{FF2B5EF4-FFF2-40B4-BE49-F238E27FC236}">
                <a16:creationId xmlns:a16="http://schemas.microsoft.com/office/drawing/2014/main" id="{6C085700-ADBE-46A2-A48B-848FF42BA610}"/>
              </a:ext>
            </a:extLst>
          </p:cNvPr>
          <p:cNvGrpSpPr/>
          <p:nvPr/>
        </p:nvGrpSpPr>
        <p:grpSpPr>
          <a:xfrm>
            <a:off x="6564576" y="2696751"/>
            <a:ext cx="5231875" cy="3154675"/>
            <a:chOff x="6613996" y="2138685"/>
            <a:chExt cx="5231875" cy="3154675"/>
          </a:xfrm>
        </p:grpSpPr>
        <p:sp>
          <p:nvSpPr>
            <p:cNvPr id="168" name="직사각형 167">
              <a:extLst>
                <a:ext uri="{FF2B5EF4-FFF2-40B4-BE49-F238E27FC236}">
                  <a16:creationId xmlns:a16="http://schemas.microsoft.com/office/drawing/2014/main" id="{CB3BA8FD-719A-459D-9225-9E2860C48DEB}"/>
                </a:ext>
              </a:extLst>
            </p:cNvPr>
            <p:cNvSpPr/>
            <p:nvPr/>
          </p:nvSpPr>
          <p:spPr>
            <a:xfrm>
              <a:off x="6613996" y="2157735"/>
              <a:ext cx="555892" cy="27038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900" dirty="0">
                  <a:solidFill>
                    <a:schemeClr val="tx1"/>
                  </a:solidFill>
                  <a:latin typeface="Calibri" panose="020F0502020204030204" pitchFamily="34" charset="0"/>
                  <a:ea typeface="Calibri" panose="020F0502020204030204" pitchFamily="34" charset="0"/>
                  <a:cs typeface="Calibri" panose="020F0502020204030204" pitchFamily="34" charset="0"/>
                </a:rPr>
                <a:t>UE</a:t>
              </a:r>
              <a:endParaRPr lang="ko-KR" altLang="en-US" sz="900" dirty="0">
                <a:solidFill>
                  <a:schemeClr val="tx1"/>
                </a:solidFill>
                <a:latin typeface="Calibri" panose="020F0502020204030204" pitchFamily="34" charset="0"/>
                <a:cs typeface="Calibri" panose="020F0502020204030204" pitchFamily="34" charset="0"/>
              </a:endParaRPr>
            </a:p>
          </p:txBody>
        </p:sp>
        <p:sp>
          <p:nvSpPr>
            <p:cNvPr id="169" name="직사각형 168">
              <a:extLst>
                <a:ext uri="{FF2B5EF4-FFF2-40B4-BE49-F238E27FC236}">
                  <a16:creationId xmlns:a16="http://schemas.microsoft.com/office/drawing/2014/main" id="{B11A3F2C-F9E8-4F86-B9AC-6480F0421E82}"/>
                </a:ext>
              </a:extLst>
            </p:cNvPr>
            <p:cNvSpPr/>
            <p:nvPr/>
          </p:nvSpPr>
          <p:spPr>
            <a:xfrm>
              <a:off x="7357326" y="2157735"/>
              <a:ext cx="555892" cy="27038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900" dirty="0" err="1">
                  <a:solidFill>
                    <a:schemeClr val="tx1"/>
                  </a:solidFill>
                  <a:latin typeface="Calibri" panose="020F0502020204030204" pitchFamily="34" charset="0"/>
                  <a:ea typeface="Calibri" panose="020F0502020204030204" pitchFamily="34" charset="0"/>
                  <a:cs typeface="Calibri" panose="020F0502020204030204" pitchFamily="34" charset="0"/>
                </a:rPr>
                <a:t>eNB</a:t>
              </a:r>
              <a:endParaRPr lang="ko-KR" altLang="en-US" sz="900" dirty="0">
                <a:solidFill>
                  <a:schemeClr val="tx1"/>
                </a:solidFill>
                <a:latin typeface="Calibri" panose="020F0502020204030204" pitchFamily="34" charset="0"/>
                <a:cs typeface="Calibri" panose="020F0502020204030204" pitchFamily="34" charset="0"/>
              </a:endParaRPr>
            </a:p>
          </p:txBody>
        </p:sp>
        <p:sp>
          <p:nvSpPr>
            <p:cNvPr id="170" name="직사각형 169">
              <a:extLst>
                <a:ext uri="{FF2B5EF4-FFF2-40B4-BE49-F238E27FC236}">
                  <a16:creationId xmlns:a16="http://schemas.microsoft.com/office/drawing/2014/main" id="{E481F71A-7E17-47FE-A1D9-B695BB2616FE}"/>
                </a:ext>
              </a:extLst>
            </p:cNvPr>
            <p:cNvSpPr/>
            <p:nvPr/>
          </p:nvSpPr>
          <p:spPr>
            <a:xfrm>
              <a:off x="8100656" y="2157735"/>
              <a:ext cx="555892" cy="27038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900" dirty="0">
                  <a:solidFill>
                    <a:schemeClr val="tx1"/>
                  </a:solidFill>
                  <a:latin typeface="Calibri" panose="020F0502020204030204" pitchFamily="34" charset="0"/>
                  <a:ea typeface="Calibri" panose="020F0502020204030204" pitchFamily="34" charset="0"/>
                  <a:cs typeface="Calibri" panose="020F0502020204030204" pitchFamily="34" charset="0"/>
                </a:rPr>
                <a:t>MME</a:t>
              </a:r>
              <a:endParaRPr lang="ko-KR" altLang="en-US" sz="900" dirty="0">
                <a:solidFill>
                  <a:schemeClr val="tx1"/>
                </a:solidFill>
                <a:latin typeface="Calibri" panose="020F0502020204030204" pitchFamily="34" charset="0"/>
                <a:cs typeface="Calibri" panose="020F0502020204030204" pitchFamily="34" charset="0"/>
              </a:endParaRPr>
            </a:p>
          </p:txBody>
        </p:sp>
        <p:sp>
          <p:nvSpPr>
            <p:cNvPr id="180" name="직사각형 179">
              <a:extLst>
                <a:ext uri="{FF2B5EF4-FFF2-40B4-BE49-F238E27FC236}">
                  <a16:creationId xmlns:a16="http://schemas.microsoft.com/office/drawing/2014/main" id="{5B74B919-330E-4393-9708-982D019CEA30}"/>
                </a:ext>
              </a:extLst>
            </p:cNvPr>
            <p:cNvSpPr/>
            <p:nvPr/>
          </p:nvSpPr>
          <p:spPr>
            <a:xfrm>
              <a:off x="10546647" y="2157735"/>
              <a:ext cx="555892" cy="27038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900" dirty="0">
                  <a:solidFill>
                    <a:schemeClr val="tx1"/>
                  </a:solidFill>
                  <a:latin typeface="Calibri" panose="020F0502020204030204" pitchFamily="34" charset="0"/>
                  <a:ea typeface="Calibri" panose="020F0502020204030204" pitchFamily="34" charset="0"/>
                  <a:cs typeface="Calibri" panose="020F0502020204030204" pitchFamily="34" charset="0"/>
                </a:rPr>
                <a:t>IMS</a:t>
              </a:r>
              <a:endParaRPr lang="ko-KR" altLang="en-US" sz="900" dirty="0">
                <a:solidFill>
                  <a:schemeClr val="tx1"/>
                </a:solidFill>
                <a:latin typeface="Calibri" panose="020F0502020204030204" pitchFamily="34" charset="0"/>
                <a:cs typeface="Calibri" panose="020F0502020204030204" pitchFamily="34" charset="0"/>
              </a:endParaRPr>
            </a:p>
          </p:txBody>
        </p:sp>
        <p:sp>
          <p:nvSpPr>
            <p:cNvPr id="194" name="직사각형 193">
              <a:extLst>
                <a:ext uri="{FF2B5EF4-FFF2-40B4-BE49-F238E27FC236}">
                  <a16:creationId xmlns:a16="http://schemas.microsoft.com/office/drawing/2014/main" id="{F0200916-D4EC-44A8-81BF-E7EF7E62A72D}"/>
                </a:ext>
              </a:extLst>
            </p:cNvPr>
            <p:cNvSpPr/>
            <p:nvPr/>
          </p:nvSpPr>
          <p:spPr>
            <a:xfrm>
              <a:off x="11289979" y="2157735"/>
              <a:ext cx="555892" cy="27038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900" dirty="0">
                  <a:solidFill>
                    <a:schemeClr val="tx1"/>
                  </a:solidFill>
                  <a:latin typeface="Calibri" panose="020F0502020204030204" pitchFamily="34" charset="0"/>
                  <a:ea typeface="Calibri" panose="020F0502020204030204" pitchFamily="34" charset="0"/>
                  <a:cs typeface="Calibri" panose="020F0502020204030204" pitchFamily="34" charset="0"/>
                </a:rPr>
                <a:t>UE2</a:t>
              </a:r>
              <a:endParaRPr lang="ko-KR" altLang="en-US" sz="900" dirty="0">
                <a:solidFill>
                  <a:schemeClr val="tx1"/>
                </a:solidFill>
                <a:latin typeface="Calibri" panose="020F0502020204030204" pitchFamily="34" charset="0"/>
                <a:cs typeface="Calibri" panose="020F0502020204030204" pitchFamily="34" charset="0"/>
              </a:endParaRPr>
            </a:p>
          </p:txBody>
        </p:sp>
        <p:sp>
          <p:nvSpPr>
            <p:cNvPr id="196" name="직사각형 195">
              <a:extLst>
                <a:ext uri="{FF2B5EF4-FFF2-40B4-BE49-F238E27FC236}">
                  <a16:creationId xmlns:a16="http://schemas.microsoft.com/office/drawing/2014/main" id="{4261F1C3-5BF5-45B9-9012-5959F730CCD5}"/>
                </a:ext>
              </a:extLst>
            </p:cNvPr>
            <p:cNvSpPr/>
            <p:nvPr/>
          </p:nvSpPr>
          <p:spPr>
            <a:xfrm>
              <a:off x="8843986" y="2138685"/>
              <a:ext cx="738163" cy="27038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900" dirty="0">
                  <a:solidFill>
                    <a:schemeClr val="tx1"/>
                  </a:solidFill>
                  <a:latin typeface="Calibri" panose="020F0502020204030204" pitchFamily="34" charset="0"/>
                  <a:ea typeface="Calibri" panose="020F0502020204030204" pitchFamily="34" charset="0"/>
                  <a:cs typeface="Calibri" panose="020F0502020204030204" pitchFamily="34" charset="0"/>
                </a:rPr>
                <a:t>S/P-GW</a:t>
              </a:r>
              <a:endParaRPr lang="ko-KR" altLang="en-US" sz="900" dirty="0">
                <a:solidFill>
                  <a:schemeClr val="tx1"/>
                </a:solidFill>
                <a:latin typeface="Calibri" panose="020F0502020204030204" pitchFamily="34" charset="0"/>
                <a:cs typeface="Calibri" panose="020F0502020204030204" pitchFamily="34" charset="0"/>
              </a:endParaRPr>
            </a:p>
          </p:txBody>
        </p:sp>
        <p:grpSp>
          <p:nvGrpSpPr>
            <p:cNvPr id="10" name="그룹 9">
              <a:extLst>
                <a:ext uri="{FF2B5EF4-FFF2-40B4-BE49-F238E27FC236}">
                  <a16:creationId xmlns:a16="http://schemas.microsoft.com/office/drawing/2014/main" id="{58B50C30-DD5C-44E5-902D-9D911B010343}"/>
                </a:ext>
              </a:extLst>
            </p:cNvPr>
            <p:cNvGrpSpPr/>
            <p:nvPr/>
          </p:nvGrpSpPr>
          <p:grpSpPr>
            <a:xfrm>
              <a:off x="6877632" y="2416464"/>
              <a:ext cx="4701257" cy="2876896"/>
              <a:chOff x="6877632" y="2416463"/>
              <a:chExt cx="4701257" cy="3700595"/>
            </a:xfrm>
          </p:grpSpPr>
          <p:cxnSp>
            <p:nvCxnSpPr>
              <p:cNvPr id="182" name="직선 연결선 181">
                <a:extLst>
                  <a:ext uri="{FF2B5EF4-FFF2-40B4-BE49-F238E27FC236}">
                    <a16:creationId xmlns:a16="http://schemas.microsoft.com/office/drawing/2014/main" id="{36BA8EF2-0295-45B6-AA3A-077642095D83}"/>
                  </a:ext>
                </a:extLst>
              </p:cNvPr>
              <p:cNvCxnSpPr>
                <a:cxnSpLocks/>
              </p:cNvCxnSpPr>
              <p:nvPr/>
            </p:nvCxnSpPr>
            <p:spPr>
              <a:xfrm>
                <a:off x="6877632" y="2416463"/>
                <a:ext cx="10964" cy="37005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3" name="직선 연결선 182">
                <a:extLst>
                  <a:ext uri="{FF2B5EF4-FFF2-40B4-BE49-F238E27FC236}">
                    <a16:creationId xmlns:a16="http://schemas.microsoft.com/office/drawing/2014/main" id="{BBDDD162-96BB-4DE4-975F-8871600CF7CB}"/>
                  </a:ext>
                </a:extLst>
              </p:cNvPr>
              <p:cNvCxnSpPr>
                <a:cxnSpLocks/>
              </p:cNvCxnSpPr>
              <p:nvPr/>
            </p:nvCxnSpPr>
            <p:spPr>
              <a:xfrm>
                <a:off x="7659347" y="2416463"/>
                <a:ext cx="10964" cy="37005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4" name="직선 연결선 183">
                <a:extLst>
                  <a:ext uri="{FF2B5EF4-FFF2-40B4-BE49-F238E27FC236}">
                    <a16:creationId xmlns:a16="http://schemas.microsoft.com/office/drawing/2014/main" id="{72D65A57-2D54-41A4-9A2D-7CA1043F4071}"/>
                  </a:ext>
                </a:extLst>
              </p:cNvPr>
              <p:cNvCxnSpPr>
                <a:cxnSpLocks/>
              </p:cNvCxnSpPr>
              <p:nvPr/>
            </p:nvCxnSpPr>
            <p:spPr>
              <a:xfrm>
                <a:off x="8441062" y="2416463"/>
                <a:ext cx="10964" cy="37005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5" name="직선 연결선 184">
                <a:extLst>
                  <a:ext uri="{FF2B5EF4-FFF2-40B4-BE49-F238E27FC236}">
                    <a16:creationId xmlns:a16="http://schemas.microsoft.com/office/drawing/2014/main" id="{E1E9A625-C312-4F04-9AD0-F9364A827560}"/>
                  </a:ext>
                </a:extLst>
              </p:cNvPr>
              <p:cNvCxnSpPr>
                <a:cxnSpLocks/>
              </p:cNvCxnSpPr>
              <p:nvPr/>
            </p:nvCxnSpPr>
            <p:spPr>
              <a:xfrm>
                <a:off x="9222777" y="2416463"/>
                <a:ext cx="10964" cy="37005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6" name="직선 연결선 185">
                <a:extLst>
                  <a:ext uri="{FF2B5EF4-FFF2-40B4-BE49-F238E27FC236}">
                    <a16:creationId xmlns:a16="http://schemas.microsoft.com/office/drawing/2014/main" id="{820EA2A8-E6BF-4041-82D5-78192C0243CF}"/>
                  </a:ext>
                </a:extLst>
              </p:cNvPr>
              <p:cNvCxnSpPr>
                <a:cxnSpLocks/>
              </p:cNvCxnSpPr>
              <p:nvPr/>
            </p:nvCxnSpPr>
            <p:spPr>
              <a:xfrm>
                <a:off x="10786207" y="2416463"/>
                <a:ext cx="10964" cy="37005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5" name="직선 연결선 194">
                <a:extLst>
                  <a:ext uri="{FF2B5EF4-FFF2-40B4-BE49-F238E27FC236}">
                    <a16:creationId xmlns:a16="http://schemas.microsoft.com/office/drawing/2014/main" id="{3CBF5076-41C0-4C15-9DF6-22A565959B99}"/>
                  </a:ext>
                </a:extLst>
              </p:cNvPr>
              <p:cNvCxnSpPr>
                <a:cxnSpLocks/>
              </p:cNvCxnSpPr>
              <p:nvPr/>
            </p:nvCxnSpPr>
            <p:spPr>
              <a:xfrm>
                <a:off x="11567925" y="2416463"/>
                <a:ext cx="10964" cy="37005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7" name="직선 연결선 196">
                <a:extLst>
                  <a:ext uri="{FF2B5EF4-FFF2-40B4-BE49-F238E27FC236}">
                    <a16:creationId xmlns:a16="http://schemas.microsoft.com/office/drawing/2014/main" id="{53FA78D9-3742-48F1-9C15-25294F0B2CD4}"/>
                  </a:ext>
                </a:extLst>
              </p:cNvPr>
              <p:cNvCxnSpPr>
                <a:cxnSpLocks/>
              </p:cNvCxnSpPr>
              <p:nvPr/>
            </p:nvCxnSpPr>
            <p:spPr>
              <a:xfrm>
                <a:off x="10004492" y="2416463"/>
                <a:ext cx="10964" cy="37005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98" name="직사각형 197">
              <a:extLst>
                <a:ext uri="{FF2B5EF4-FFF2-40B4-BE49-F238E27FC236}">
                  <a16:creationId xmlns:a16="http://schemas.microsoft.com/office/drawing/2014/main" id="{596971DB-20D3-4685-985A-E975CFB881FC}"/>
                </a:ext>
              </a:extLst>
            </p:cNvPr>
            <p:cNvSpPr/>
            <p:nvPr/>
          </p:nvSpPr>
          <p:spPr>
            <a:xfrm>
              <a:off x="9663136" y="2138685"/>
              <a:ext cx="738163" cy="27038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900" dirty="0">
                  <a:solidFill>
                    <a:schemeClr val="tx1"/>
                  </a:solidFill>
                  <a:latin typeface="Calibri" panose="020F0502020204030204" pitchFamily="34" charset="0"/>
                  <a:ea typeface="Calibri" panose="020F0502020204030204" pitchFamily="34" charset="0"/>
                  <a:cs typeface="Calibri" panose="020F0502020204030204" pitchFamily="34" charset="0"/>
                </a:rPr>
                <a:t>PCRF</a:t>
              </a:r>
              <a:endParaRPr lang="ko-KR" altLang="en-US" sz="900" dirty="0">
                <a:solidFill>
                  <a:schemeClr val="tx1"/>
                </a:solidFill>
                <a:latin typeface="Calibri" panose="020F0502020204030204" pitchFamily="34" charset="0"/>
                <a:cs typeface="Calibri" panose="020F0502020204030204" pitchFamily="34" charset="0"/>
              </a:endParaRPr>
            </a:p>
          </p:txBody>
        </p:sp>
        <p:cxnSp>
          <p:nvCxnSpPr>
            <p:cNvPr id="199" name="직선 화살표 연결선 198">
              <a:extLst>
                <a:ext uri="{FF2B5EF4-FFF2-40B4-BE49-F238E27FC236}">
                  <a16:creationId xmlns:a16="http://schemas.microsoft.com/office/drawing/2014/main" id="{6C59D451-B324-444F-924B-EE3C3419D4C0}"/>
                </a:ext>
              </a:extLst>
            </p:cNvPr>
            <p:cNvCxnSpPr>
              <a:cxnSpLocks/>
            </p:cNvCxnSpPr>
            <p:nvPr/>
          </p:nvCxnSpPr>
          <p:spPr>
            <a:xfrm>
              <a:off x="10786207" y="2808488"/>
              <a:ext cx="781718" cy="0"/>
            </a:xfrm>
            <a:prstGeom prst="straightConnector1">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0" name="직선 화살표 연결선 199">
              <a:extLst>
                <a:ext uri="{FF2B5EF4-FFF2-40B4-BE49-F238E27FC236}">
                  <a16:creationId xmlns:a16="http://schemas.microsoft.com/office/drawing/2014/main" id="{3A3C24B6-148E-4CAA-96FF-F96860BB72B4}"/>
                </a:ext>
              </a:extLst>
            </p:cNvPr>
            <p:cNvCxnSpPr>
              <a:cxnSpLocks/>
            </p:cNvCxnSpPr>
            <p:nvPr/>
          </p:nvCxnSpPr>
          <p:spPr>
            <a:xfrm>
              <a:off x="9990422" y="3030275"/>
              <a:ext cx="781718" cy="0"/>
            </a:xfrm>
            <a:prstGeom prst="straightConnector1">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1" name="직선 화살표 연결선 200">
              <a:extLst>
                <a:ext uri="{FF2B5EF4-FFF2-40B4-BE49-F238E27FC236}">
                  <a16:creationId xmlns:a16="http://schemas.microsoft.com/office/drawing/2014/main" id="{5D092680-831F-4FB0-935B-A1E8CDAD2077}"/>
                </a:ext>
              </a:extLst>
            </p:cNvPr>
            <p:cNvCxnSpPr>
              <a:cxnSpLocks/>
            </p:cNvCxnSpPr>
            <p:nvPr/>
          </p:nvCxnSpPr>
          <p:spPr>
            <a:xfrm>
              <a:off x="9202506" y="3239241"/>
              <a:ext cx="781718" cy="0"/>
            </a:xfrm>
            <a:prstGeom prst="straightConnector1">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2" name="직선 화살표 연결선 201">
              <a:extLst>
                <a:ext uri="{FF2B5EF4-FFF2-40B4-BE49-F238E27FC236}">
                  <a16:creationId xmlns:a16="http://schemas.microsoft.com/office/drawing/2014/main" id="{A4DC215F-CB85-4668-B275-B6DF7424B041}"/>
                </a:ext>
              </a:extLst>
            </p:cNvPr>
            <p:cNvCxnSpPr>
              <a:cxnSpLocks/>
            </p:cNvCxnSpPr>
            <p:nvPr/>
          </p:nvCxnSpPr>
          <p:spPr>
            <a:xfrm>
              <a:off x="8441059" y="3542616"/>
              <a:ext cx="781718" cy="0"/>
            </a:xfrm>
            <a:prstGeom prst="straightConnector1">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3" name="직선 화살표 연결선 202">
              <a:extLst>
                <a:ext uri="{FF2B5EF4-FFF2-40B4-BE49-F238E27FC236}">
                  <a16:creationId xmlns:a16="http://schemas.microsoft.com/office/drawing/2014/main" id="{CB0134F5-B8FD-4356-B576-F4DF8A77FCF4}"/>
                </a:ext>
              </a:extLst>
            </p:cNvPr>
            <p:cNvCxnSpPr>
              <a:cxnSpLocks/>
            </p:cNvCxnSpPr>
            <p:nvPr/>
          </p:nvCxnSpPr>
          <p:spPr>
            <a:xfrm>
              <a:off x="7670308" y="3804353"/>
              <a:ext cx="781718" cy="0"/>
            </a:xfrm>
            <a:prstGeom prst="straightConnector1">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4" name="직선 화살표 연결선 203">
              <a:extLst>
                <a:ext uri="{FF2B5EF4-FFF2-40B4-BE49-F238E27FC236}">
                  <a16:creationId xmlns:a16="http://schemas.microsoft.com/office/drawing/2014/main" id="{0849E8F2-521F-4E48-AFB1-E3F8D15E41BF}"/>
                </a:ext>
              </a:extLst>
            </p:cNvPr>
            <p:cNvCxnSpPr>
              <a:cxnSpLocks/>
            </p:cNvCxnSpPr>
            <p:nvPr/>
          </p:nvCxnSpPr>
          <p:spPr>
            <a:xfrm>
              <a:off x="6871279" y="3931142"/>
              <a:ext cx="781718" cy="0"/>
            </a:xfrm>
            <a:prstGeom prst="straightConnector1">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10" name="직선 화살표 연결선 209">
              <a:extLst>
                <a:ext uri="{FF2B5EF4-FFF2-40B4-BE49-F238E27FC236}">
                  <a16:creationId xmlns:a16="http://schemas.microsoft.com/office/drawing/2014/main" id="{AF4A5A8D-6E76-46E0-AF1A-316A291BBD27}"/>
                </a:ext>
              </a:extLst>
            </p:cNvPr>
            <p:cNvCxnSpPr>
              <a:cxnSpLocks/>
            </p:cNvCxnSpPr>
            <p:nvPr/>
          </p:nvCxnSpPr>
          <p:spPr>
            <a:xfrm>
              <a:off x="6888596" y="4385379"/>
              <a:ext cx="781718" cy="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1" name="직선 화살표 연결선 210">
              <a:extLst>
                <a:ext uri="{FF2B5EF4-FFF2-40B4-BE49-F238E27FC236}">
                  <a16:creationId xmlns:a16="http://schemas.microsoft.com/office/drawing/2014/main" id="{D127D05B-C219-4AE6-BB5A-6397A1476838}"/>
                </a:ext>
              </a:extLst>
            </p:cNvPr>
            <p:cNvCxnSpPr>
              <a:cxnSpLocks/>
            </p:cNvCxnSpPr>
            <p:nvPr/>
          </p:nvCxnSpPr>
          <p:spPr>
            <a:xfrm>
              <a:off x="7675388" y="4564660"/>
              <a:ext cx="781718" cy="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3" name="직선 화살표 연결선 212">
              <a:extLst>
                <a:ext uri="{FF2B5EF4-FFF2-40B4-BE49-F238E27FC236}">
                  <a16:creationId xmlns:a16="http://schemas.microsoft.com/office/drawing/2014/main" id="{E82A1F65-CA7E-401F-83F5-0738471F8F0F}"/>
                </a:ext>
              </a:extLst>
            </p:cNvPr>
            <p:cNvCxnSpPr>
              <a:cxnSpLocks/>
            </p:cNvCxnSpPr>
            <p:nvPr/>
          </p:nvCxnSpPr>
          <p:spPr>
            <a:xfrm>
              <a:off x="6887789" y="4817811"/>
              <a:ext cx="781718" cy="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4" name="직선 화살표 연결선 213">
              <a:extLst>
                <a:ext uri="{FF2B5EF4-FFF2-40B4-BE49-F238E27FC236}">
                  <a16:creationId xmlns:a16="http://schemas.microsoft.com/office/drawing/2014/main" id="{D64AA0EE-E2A6-4B12-9A4C-2EDFE9B84023}"/>
                </a:ext>
              </a:extLst>
            </p:cNvPr>
            <p:cNvCxnSpPr>
              <a:cxnSpLocks/>
            </p:cNvCxnSpPr>
            <p:nvPr/>
          </p:nvCxnSpPr>
          <p:spPr>
            <a:xfrm>
              <a:off x="8462183" y="4939828"/>
              <a:ext cx="781718" cy="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15" name="TextBox 214">
              <a:extLst>
                <a:ext uri="{FF2B5EF4-FFF2-40B4-BE49-F238E27FC236}">
                  <a16:creationId xmlns:a16="http://schemas.microsoft.com/office/drawing/2014/main" id="{2A1842CD-2958-414A-A817-F6110B405591}"/>
                </a:ext>
              </a:extLst>
            </p:cNvPr>
            <p:cNvSpPr txBox="1"/>
            <p:nvPr/>
          </p:nvSpPr>
          <p:spPr>
            <a:xfrm>
              <a:off x="10688823" y="2499248"/>
              <a:ext cx="1007202" cy="230832"/>
            </a:xfrm>
            <a:prstGeom prst="rect">
              <a:avLst/>
            </a:prstGeom>
            <a:solidFill>
              <a:schemeClr val="accent2">
                <a:lumMod val="20000"/>
                <a:lumOff val="80000"/>
              </a:schemeClr>
            </a:solidFill>
            <a:ln>
              <a:solidFill>
                <a:schemeClr val="tx1"/>
              </a:solidFill>
            </a:ln>
          </p:spPr>
          <p:txBody>
            <a:bodyPr wrap="square" rtlCol="0">
              <a:spAutoFit/>
            </a:bodyPr>
            <a:lstStyle/>
            <a:p>
              <a:pPr algn="ctr"/>
              <a:r>
                <a:rPr lang="en-US" altLang="ko-KR" sz="900" dirty="0">
                  <a:latin typeface="Calibri" panose="020F0502020204030204" pitchFamily="34" charset="0"/>
                  <a:ea typeface="Calibri" panose="020F0502020204030204" pitchFamily="34" charset="0"/>
                  <a:cs typeface="Calibri" panose="020F0502020204030204" pitchFamily="34" charset="0"/>
                </a:rPr>
                <a:t>2. SIP 180</a:t>
              </a:r>
              <a:endParaRPr lang="ko-KR" altLang="en-US" sz="900" dirty="0">
                <a:latin typeface="Calibri" panose="020F0502020204030204" pitchFamily="34" charset="0"/>
                <a:cs typeface="Calibri" panose="020F0502020204030204" pitchFamily="34" charset="0"/>
              </a:endParaRPr>
            </a:p>
          </p:txBody>
        </p:sp>
        <p:sp>
          <p:nvSpPr>
            <p:cNvPr id="217" name="TextBox 216">
              <a:extLst>
                <a:ext uri="{FF2B5EF4-FFF2-40B4-BE49-F238E27FC236}">
                  <a16:creationId xmlns:a16="http://schemas.microsoft.com/office/drawing/2014/main" id="{8B11CDB1-ADE3-4DB8-84B7-7572E66678E9}"/>
                </a:ext>
              </a:extLst>
            </p:cNvPr>
            <p:cNvSpPr txBox="1"/>
            <p:nvPr/>
          </p:nvSpPr>
          <p:spPr>
            <a:xfrm>
              <a:off x="9829513" y="2799443"/>
              <a:ext cx="1363419" cy="215444"/>
            </a:xfrm>
            <a:prstGeom prst="rect">
              <a:avLst/>
            </a:prstGeom>
            <a:noFill/>
          </p:spPr>
          <p:txBody>
            <a:bodyPr wrap="square" rtlCol="0">
              <a:spAutoFit/>
            </a:bodyPr>
            <a:lstStyle/>
            <a:p>
              <a:r>
                <a:rPr lang="en-US" altLang="ko-KR" sz="800" dirty="0">
                  <a:latin typeface="Calibri" panose="020F0502020204030204" pitchFamily="34" charset="0"/>
                  <a:ea typeface="Calibri" panose="020F0502020204030204" pitchFamily="34" charset="0"/>
                  <a:cs typeface="Calibri" panose="020F0502020204030204" pitchFamily="34" charset="0"/>
                </a:rPr>
                <a:t>Provisioning PCC rule</a:t>
              </a:r>
              <a:endParaRPr lang="ko-KR" altLang="en-US" sz="800" dirty="0">
                <a:latin typeface="Calibri" panose="020F0502020204030204" pitchFamily="34" charset="0"/>
                <a:cs typeface="Calibri" panose="020F0502020204030204" pitchFamily="34" charset="0"/>
              </a:endParaRPr>
            </a:p>
          </p:txBody>
        </p:sp>
        <p:sp>
          <p:nvSpPr>
            <p:cNvPr id="218" name="TextBox 217">
              <a:extLst>
                <a:ext uri="{FF2B5EF4-FFF2-40B4-BE49-F238E27FC236}">
                  <a16:creationId xmlns:a16="http://schemas.microsoft.com/office/drawing/2014/main" id="{B6F46A42-15DE-4840-87E3-A51836C50FA2}"/>
                </a:ext>
              </a:extLst>
            </p:cNvPr>
            <p:cNvSpPr txBox="1"/>
            <p:nvPr/>
          </p:nvSpPr>
          <p:spPr>
            <a:xfrm>
              <a:off x="9205288" y="3000185"/>
              <a:ext cx="1807024" cy="215444"/>
            </a:xfrm>
            <a:prstGeom prst="rect">
              <a:avLst/>
            </a:prstGeom>
            <a:noFill/>
          </p:spPr>
          <p:txBody>
            <a:bodyPr wrap="square" rtlCol="0">
              <a:spAutoFit/>
            </a:bodyPr>
            <a:lstStyle/>
            <a:p>
              <a:r>
                <a:rPr lang="en-US" altLang="ko-KR" sz="800" dirty="0">
                  <a:latin typeface="Calibri" panose="020F0502020204030204" pitchFamily="34" charset="0"/>
                  <a:ea typeface="Calibri" panose="020F0502020204030204" pitchFamily="34" charset="0"/>
                  <a:cs typeface="Calibri" panose="020F0502020204030204" pitchFamily="34" charset="0"/>
                </a:rPr>
                <a:t>IP-CAN Session Modification</a:t>
              </a:r>
              <a:endParaRPr lang="ko-KR" altLang="en-US" sz="800" dirty="0">
                <a:latin typeface="Calibri" panose="020F0502020204030204" pitchFamily="34" charset="0"/>
                <a:cs typeface="Calibri" panose="020F0502020204030204" pitchFamily="34" charset="0"/>
              </a:endParaRPr>
            </a:p>
          </p:txBody>
        </p:sp>
        <p:sp>
          <p:nvSpPr>
            <p:cNvPr id="219" name="TextBox 218">
              <a:extLst>
                <a:ext uri="{FF2B5EF4-FFF2-40B4-BE49-F238E27FC236}">
                  <a16:creationId xmlns:a16="http://schemas.microsoft.com/office/drawing/2014/main" id="{6C563040-719D-4578-8885-37AF80958CA2}"/>
                </a:ext>
              </a:extLst>
            </p:cNvPr>
            <p:cNvSpPr txBox="1"/>
            <p:nvPr/>
          </p:nvSpPr>
          <p:spPr>
            <a:xfrm>
              <a:off x="8413110" y="3292976"/>
              <a:ext cx="1402931" cy="215444"/>
            </a:xfrm>
            <a:prstGeom prst="rect">
              <a:avLst/>
            </a:prstGeom>
            <a:noFill/>
          </p:spPr>
          <p:txBody>
            <a:bodyPr wrap="square" rtlCol="0">
              <a:spAutoFit/>
            </a:bodyPr>
            <a:lstStyle/>
            <a:p>
              <a:r>
                <a:rPr lang="en-US" altLang="ko-KR" sz="800" dirty="0">
                  <a:latin typeface="Calibri" panose="020F0502020204030204" pitchFamily="34" charset="0"/>
                  <a:ea typeface="Calibri" panose="020F0502020204030204" pitchFamily="34" charset="0"/>
                  <a:cs typeface="Calibri" panose="020F0502020204030204" pitchFamily="34" charset="0"/>
                </a:rPr>
                <a:t>Update Bearer Request</a:t>
              </a:r>
              <a:endParaRPr lang="ko-KR" altLang="en-US" sz="800" dirty="0">
                <a:latin typeface="Calibri" panose="020F0502020204030204" pitchFamily="34" charset="0"/>
                <a:cs typeface="Calibri" panose="020F0502020204030204" pitchFamily="34" charset="0"/>
              </a:endParaRPr>
            </a:p>
          </p:txBody>
        </p:sp>
        <p:sp>
          <p:nvSpPr>
            <p:cNvPr id="220" name="TextBox 219">
              <a:extLst>
                <a:ext uri="{FF2B5EF4-FFF2-40B4-BE49-F238E27FC236}">
                  <a16:creationId xmlns:a16="http://schemas.microsoft.com/office/drawing/2014/main" id="{1317D8DD-EA6C-41AF-AC9F-9C2AFDE02745}"/>
                </a:ext>
              </a:extLst>
            </p:cNvPr>
            <p:cNvSpPr txBox="1"/>
            <p:nvPr/>
          </p:nvSpPr>
          <p:spPr>
            <a:xfrm>
              <a:off x="7624018" y="3500480"/>
              <a:ext cx="1679508" cy="215444"/>
            </a:xfrm>
            <a:prstGeom prst="rect">
              <a:avLst/>
            </a:prstGeom>
            <a:noFill/>
          </p:spPr>
          <p:txBody>
            <a:bodyPr wrap="square" rtlCol="0">
              <a:spAutoFit/>
            </a:bodyPr>
            <a:lstStyle/>
            <a:p>
              <a:r>
                <a:rPr lang="en-US" altLang="ko-KR" sz="800" dirty="0">
                  <a:latin typeface="Calibri" panose="020F0502020204030204" pitchFamily="34" charset="0"/>
                  <a:ea typeface="Calibri" panose="020F0502020204030204" pitchFamily="34" charset="0"/>
                  <a:cs typeface="Calibri" panose="020F0502020204030204" pitchFamily="34" charset="0"/>
                </a:rPr>
                <a:t>Bearer Modification Request</a:t>
              </a:r>
              <a:endParaRPr lang="ko-KR" altLang="en-US" sz="800" dirty="0">
                <a:latin typeface="Calibri" panose="020F0502020204030204" pitchFamily="34" charset="0"/>
                <a:cs typeface="Calibri" panose="020F0502020204030204" pitchFamily="34" charset="0"/>
              </a:endParaRPr>
            </a:p>
          </p:txBody>
        </p:sp>
        <p:sp>
          <p:nvSpPr>
            <p:cNvPr id="221" name="TextBox 220">
              <a:extLst>
                <a:ext uri="{FF2B5EF4-FFF2-40B4-BE49-F238E27FC236}">
                  <a16:creationId xmlns:a16="http://schemas.microsoft.com/office/drawing/2014/main" id="{B9F15AE7-56FA-49A3-8A83-E30DC12A72C0}"/>
                </a:ext>
              </a:extLst>
            </p:cNvPr>
            <p:cNvSpPr txBox="1"/>
            <p:nvPr/>
          </p:nvSpPr>
          <p:spPr>
            <a:xfrm>
              <a:off x="6823918" y="3634465"/>
              <a:ext cx="1796239" cy="338554"/>
            </a:xfrm>
            <a:prstGeom prst="rect">
              <a:avLst/>
            </a:prstGeom>
            <a:noFill/>
          </p:spPr>
          <p:txBody>
            <a:bodyPr wrap="square" rtlCol="0">
              <a:spAutoFit/>
            </a:bodyPr>
            <a:lstStyle/>
            <a:p>
              <a:r>
                <a:rPr lang="en-US" altLang="ko-KR" sz="800" dirty="0">
                  <a:latin typeface="Calibri" panose="020F0502020204030204" pitchFamily="34" charset="0"/>
                  <a:ea typeface="Calibri" panose="020F0502020204030204" pitchFamily="34" charset="0"/>
                  <a:cs typeface="Calibri" panose="020F0502020204030204" pitchFamily="34" charset="0"/>
                </a:rPr>
                <a:t>RRC Connection Reconfiguration</a:t>
              </a:r>
            </a:p>
            <a:p>
              <a:r>
                <a:rPr lang="en-US" altLang="ko-KR" sz="800" dirty="0">
                  <a:latin typeface="Calibri" panose="020F0502020204030204" pitchFamily="34" charset="0"/>
                  <a:ea typeface="Calibri" panose="020F0502020204030204" pitchFamily="34" charset="0"/>
                  <a:cs typeface="Calibri" panose="020F0502020204030204" pitchFamily="34" charset="0"/>
                </a:rPr>
                <a:t>(Bearer Modification Command</a:t>
              </a:r>
              <a:endParaRPr lang="ko-KR" altLang="en-US" sz="800" dirty="0">
                <a:latin typeface="Calibri" panose="020F0502020204030204" pitchFamily="34" charset="0"/>
                <a:cs typeface="Calibri" panose="020F0502020204030204" pitchFamily="34" charset="0"/>
              </a:endParaRPr>
            </a:p>
          </p:txBody>
        </p:sp>
        <p:sp>
          <p:nvSpPr>
            <p:cNvPr id="222" name="TextBox 221">
              <a:extLst>
                <a:ext uri="{FF2B5EF4-FFF2-40B4-BE49-F238E27FC236}">
                  <a16:creationId xmlns:a16="http://schemas.microsoft.com/office/drawing/2014/main" id="{FF9BF028-66D6-4BBC-BC27-BB0E7808B59A}"/>
                </a:ext>
              </a:extLst>
            </p:cNvPr>
            <p:cNvSpPr txBox="1"/>
            <p:nvPr/>
          </p:nvSpPr>
          <p:spPr>
            <a:xfrm>
              <a:off x="6841086" y="3983220"/>
              <a:ext cx="904681" cy="461665"/>
            </a:xfrm>
            <a:prstGeom prst="rect">
              <a:avLst/>
            </a:prstGeom>
            <a:noFill/>
          </p:spPr>
          <p:txBody>
            <a:bodyPr wrap="square" rtlCol="0">
              <a:spAutoFit/>
            </a:bodyPr>
            <a:lstStyle/>
            <a:p>
              <a:r>
                <a:rPr lang="en-US" altLang="ko-KR" sz="800" dirty="0">
                  <a:latin typeface="Calibri" panose="020F0502020204030204" pitchFamily="34" charset="0"/>
                  <a:ea typeface="Calibri" panose="020F0502020204030204" pitchFamily="34" charset="0"/>
                  <a:cs typeface="Calibri" panose="020F0502020204030204" pitchFamily="34" charset="0"/>
                </a:rPr>
                <a:t>RRC Connection Reconfiguration</a:t>
              </a:r>
            </a:p>
            <a:p>
              <a:r>
                <a:rPr lang="en-US" altLang="ko-KR" sz="800" dirty="0">
                  <a:latin typeface="Calibri" panose="020F0502020204030204" pitchFamily="34" charset="0"/>
                  <a:ea typeface="Calibri" panose="020F0502020204030204" pitchFamily="34" charset="0"/>
                  <a:cs typeface="Calibri" panose="020F0502020204030204" pitchFamily="34" charset="0"/>
                </a:rPr>
                <a:t>Complete</a:t>
              </a:r>
              <a:endParaRPr lang="ko-KR" altLang="en-US" sz="800" dirty="0">
                <a:latin typeface="Calibri" panose="020F0502020204030204" pitchFamily="34" charset="0"/>
                <a:cs typeface="Calibri" panose="020F0502020204030204" pitchFamily="34" charset="0"/>
              </a:endParaRPr>
            </a:p>
          </p:txBody>
        </p:sp>
        <p:sp>
          <p:nvSpPr>
            <p:cNvPr id="223" name="TextBox 222">
              <a:extLst>
                <a:ext uri="{FF2B5EF4-FFF2-40B4-BE49-F238E27FC236}">
                  <a16:creationId xmlns:a16="http://schemas.microsoft.com/office/drawing/2014/main" id="{D0105BF2-E1E8-4234-A873-A4B9C3716C27}"/>
                </a:ext>
              </a:extLst>
            </p:cNvPr>
            <p:cNvSpPr txBox="1"/>
            <p:nvPr/>
          </p:nvSpPr>
          <p:spPr>
            <a:xfrm>
              <a:off x="7653886" y="4130540"/>
              <a:ext cx="904681" cy="461665"/>
            </a:xfrm>
            <a:prstGeom prst="rect">
              <a:avLst/>
            </a:prstGeom>
            <a:noFill/>
          </p:spPr>
          <p:txBody>
            <a:bodyPr wrap="square" rtlCol="0">
              <a:spAutoFit/>
            </a:bodyPr>
            <a:lstStyle/>
            <a:p>
              <a:r>
                <a:rPr lang="en-US" altLang="ko-KR" sz="800" dirty="0">
                  <a:latin typeface="Calibri" panose="020F0502020204030204" pitchFamily="34" charset="0"/>
                  <a:ea typeface="Calibri" panose="020F0502020204030204" pitchFamily="34" charset="0"/>
                  <a:cs typeface="Calibri" panose="020F0502020204030204" pitchFamily="34" charset="0"/>
                </a:rPr>
                <a:t>Bearer Modification Response</a:t>
              </a:r>
              <a:endParaRPr lang="ko-KR" altLang="en-US" sz="800" dirty="0">
                <a:latin typeface="Calibri" panose="020F0502020204030204" pitchFamily="34" charset="0"/>
                <a:cs typeface="Calibri" panose="020F0502020204030204" pitchFamily="34" charset="0"/>
              </a:endParaRPr>
            </a:p>
          </p:txBody>
        </p:sp>
        <p:cxnSp>
          <p:nvCxnSpPr>
            <p:cNvPr id="224" name="직선 화살표 연결선 223">
              <a:extLst>
                <a:ext uri="{FF2B5EF4-FFF2-40B4-BE49-F238E27FC236}">
                  <a16:creationId xmlns:a16="http://schemas.microsoft.com/office/drawing/2014/main" id="{DBC7458C-E4EE-4538-84B2-CABECC15736B}"/>
                </a:ext>
              </a:extLst>
            </p:cNvPr>
            <p:cNvCxnSpPr>
              <a:cxnSpLocks/>
            </p:cNvCxnSpPr>
            <p:nvPr/>
          </p:nvCxnSpPr>
          <p:spPr>
            <a:xfrm>
              <a:off x="7659347" y="4878868"/>
              <a:ext cx="781718" cy="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27" name="TextBox 226">
              <a:extLst>
                <a:ext uri="{FF2B5EF4-FFF2-40B4-BE49-F238E27FC236}">
                  <a16:creationId xmlns:a16="http://schemas.microsoft.com/office/drawing/2014/main" id="{883D8F2A-6C9F-47EF-BA0C-4D8D55274C7A}"/>
                </a:ext>
              </a:extLst>
            </p:cNvPr>
            <p:cNvSpPr txBox="1"/>
            <p:nvPr/>
          </p:nvSpPr>
          <p:spPr>
            <a:xfrm>
              <a:off x="6856938" y="4597139"/>
              <a:ext cx="1565702" cy="215444"/>
            </a:xfrm>
            <a:prstGeom prst="rect">
              <a:avLst/>
            </a:prstGeom>
            <a:noFill/>
          </p:spPr>
          <p:txBody>
            <a:bodyPr wrap="square" rtlCol="0">
              <a:spAutoFit/>
            </a:bodyPr>
            <a:lstStyle/>
            <a:p>
              <a:r>
                <a:rPr lang="en-US" altLang="ko-KR" sz="800" dirty="0">
                  <a:latin typeface="Calibri" panose="020F0502020204030204" pitchFamily="34" charset="0"/>
                  <a:ea typeface="Calibri" panose="020F0502020204030204" pitchFamily="34" charset="0"/>
                  <a:cs typeface="Calibri" panose="020F0502020204030204" pitchFamily="34" charset="0"/>
                </a:rPr>
                <a:t>Bearer Modification Complete</a:t>
              </a:r>
              <a:endParaRPr lang="ko-KR" altLang="en-US" sz="800" dirty="0">
                <a:latin typeface="Calibri" panose="020F0502020204030204" pitchFamily="34" charset="0"/>
                <a:cs typeface="Calibri" panose="020F0502020204030204" pitchFamily="34" charset="0"/>
              </a:endParaRPr>
            </a:p>
          </p:txBody>
        </p:sp>
        <p:sp>
          <p:nvSpPr>
            <p:cNvPr id="228" name="TextBox 227">
              <a:extLst>
                <a:ext uri="{FF2B5EF4-FFF2-40B4-BE49-F238E27FC236}">
                  <a16:creationId xmlns:a16="http://schemas.microsoft.com/office/drawing/2014/main" id="{7F487A1E-7811-4D7A-8C1F-29D742E0122A}"/>
                </a:ext>
              </a:extLst>
            </p:cNvPr>
            <p:cNvSpPr txBox="1"/>
            <p:nvPr/>
          </p:nvSpPr>
          <p:spPr>
            <a:xfrm>
              <a:off x="8413110" y="4715376"/>
              <a:ext cx="1402931" cy="215444"/>
            </a:xfrm>
            <a:prstGeom prst="rect">
              <a:avLst/>
            </a:prstGeom>
            <a:noFill/>
          </p:spPr>
          <p:txBody>
            <a:bodyPr wrap="square" rtlCol="0">
              <a:spAutoFit/>
            </a:bodyPr>
            <a:lstStyle/>
            <a:p>
              <a:r>
                <a:rPr lang="en-US" altLang="ko-KR" sz="800" dirty="0">
                  <a:latin typeface="Calibri" panose="020F0502020204030204" pitchFamily="34" charset="0"/>
                  <a:ea typeface="Calibri" panose="020F0502020204030204" pitchFamily="34" charset="0"/>
                  <a:cs typeface="Calibri" panose="020F0502020204030204" pitchFamily="34" charset="0"/>
                </a:rPr>
                <a:t>Update Bearer Response</a:t>
              </a:r>
              <a:endParaRPr lang="ko-KR" altLang="en-US" sz="800" dirty="0">
                <a:latin typeface="Calibri" panose="020F0502020204030204" pitchFamily="34" charset="0"/>
                <a:cs typeface="Calibri" panose="020F0502020204030204" pitchFamily="34" charset="0"/>
              </a:endParaRPr>
            </a:p>
          </p:txBody>
        </p:sp>
        <p:cxnSp>
          <p:nvCxnSpPr>
            <p:cNvPr id="229" name="직선 화살표 연결선 228">
              <a:extLst>
                <a:ext uri="{FF2B5EF4-FFF2-40B4-BE49-F238E27FC236}">
                  <a16:creationId xmlns:a16="http://schemas.microsoft.com/office/drawing/2014/main" id="{F630BE49-4D57-4D06-AE64-85E42B9C5F6C}"/>
                </a:ext>
              </a:extLst>
            </p:cNvPr>
            <p:cNvCxnSpPr>
              <a:cxnSpLocks/>
            </p:cNvCxnSpPr>
            <p:nvPr/>
          </p:nvCxnSpPr>
          <p:spPr>
            <a:xfrm>
              <a:off x="9219194" y="5112844"/>
              <a:ext cx="781718" cy="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30" name="TextBox 229">
              <a:extLst>
                <a:ext uri="{FF2B5EF4-FFF2-40B4-BE49-F238E27FC236}">
                  <a16:creationId xmlns:a16="http://schemas.microsoft.com/office/drawing/2014/main" id="{A6614E77-2621-4C09-9A97-D9B85641A854}"/>
                </a:ext>
              </a:extLst>
            </p:cNvPr>
            <p:cNvSpPr txBox="1"/>
            <p:nvPr/>
          </p:nvSpPr>
          <p:spPr>
            <a:xfrm>
              <a:off x="9211816" y="4878868"/>
              <a:ext cx="1807024" cy="215444"/>
            </a:xfrm>
            <a:prstGeom prst="rect">
              <a:avLst/>
            </a:prstGeom>
            <a:noFill/>
          </p:spPr>
          <p:txBody>
            <a:bodyPr wrap="square" rtlCol="0">
              <a:spAutoFit/>
            </a:bodyPr>
            <a:lstStyle/>
            <a:p>
              <a:r>
                <a:rPr lang="en-US" altLang="ko-KR" sz="800" dirty="0">
                  <a:latin typeface="Calibri" panose="020F0502020204030204" pitchFamily="34" charset="0"/>
                  <a:ea typeface="Calibri" panose="020F0502020204030204" pitchFamily="34" charset="0"/>
                  <a:cs typeface="Calibri" panose="020F0502020204030204" pitchFamily="34" charset="0"/>
                </a:rPr>
                <a:t>IP-CAN Session Modification</a:t>
              </a:r>
              <a:endParaRPr lang="ko-KR" altLang="en-US" sz="800" dirty="0">
                <a:latin typeface="Calibri" panose="020F0502020204030204" pitchFamily="34" charset="0"/>
                <a:cs typeface="Calibri" panose="020F0502020204030204" pitchFamily="34" charset="0"/>
              </a:endParaRPr>
            </a:p>
          </p:txBody>
        </p:sp>
        <p:cxnSp>
          <p:nvCxnSpPr>
            <p:cNvPr id="231" name="직선 화살표 연결선 230">
              <a:extLst>
                <a:ext uri="{FF2B5EF4-FFF2-40B4-BE49-F238E27FC236}">
                  <a16:creationId xmlns:a16="http://schemas.microsoft.com/office/drawing/2014/main" id="{307C9DEB-DE63-401F-84FA-93CEB5F3B694}"/>
                </a:ext>
              </a:extLst>
            </p:cNvPr>
            <p:cNvCxnSpPr>
              <a:cxnSpLocks/>
            </p:cNvCxnSpPr>
            <p:nvPr/>
          </p:nvCxnSpPr>
          <p:spPr>
            <a:xfrm>
              <a:off x="10015456" y="5225732"/>
              <a:ext cx="781718" cy="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32" name="TextBox 231">
              <a:extLst>
                <a:ext uri="{FF2B5EF4-FFF2-40B4-BE49-F238E27FC236}">
                  <a16:creationId xmlns:a16="http://schemas.microsoft.com/office/drawing/2014/main" id="{658D57C2-1F4D-406B-8298-E012B1D8206D}"/>
                </a:ext>
              </a:extLst>
            </p:cNvPr>
            <p:cNvSpPr txBox="1"/>
            <p:nvPr/>
          </p:nvSpPr>
          <p:spPr>
            <a:xfrm>
              <a:off x="10002877" y="5058106"/>
              <a:ext cx="1807024" cy="215444"/>
            </a:xfrm>
            <a:prstGeom prst="rect">
              <a:avLst/>
            </a:prstGeom>
            <a:noFill/>
          </p:spPr>
          <p:txBody>
            <a:bodyPr wrap="square" rtlCol="0">
              <a:spAutoFit/>
            </a:bodyPr>
            <a:lstStyle/>
            <a:p>
              <a:r>
                <a:rPr lang="en-US" altLang="ko-KR" sz="800" dirty="0">
                  <a:latin typeface="Calibri" panose="020F0502020204030204" pitchFamily="34" charset="0"/>
                  <a:ea typeface="Calibri" panose="020F0502020204030204" pitchFamily="34" charset="0"/>
                  <a:cs typeface="Calibri" panose="020F0502020204030204" pitchFamily="34" charset="0"/>
                </a:rPr>
                <a:t>Notification of Bearer Event</a:t>
              </a:r>
              <a:endParaRPr lang="ko-KR" altLang="en-US" sz="800" dirty="0">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21207331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0B4F29-4BF9-CFA0-0E9D-1F161747786A}"/>
            </a:ext>
          </a:extLst>
        </p:cNvPr>
        <p:cNvGrpSpPr/>
        <p:nvPr/>
      </p:nvGrpSpPr>
      <p:grpSpPr>
        <a:xfrm>
          <a:off x="0" y="0"/>
          <a:ext cx="0" cy="0"/>
          <a:chOff x="0" y="0"/>
          <a:chExt cx="0" cy="0"/>
        </a:xfrm>
      </p:grpSpPr>
      <p:sp>
        <p:nvSpPr>
          <p:cNvPr id="2" name="제목 1">
            <a:extLst>
              <a:ext uri="{FF2B5EF4-FFF2-40B4-BE49-F238E27FC236}">
                <a16:creationId xmlns:a16="http://schemas.microsoft.com/office/drawing/2014/main" id="{8B26FD3D-6F78-1942-EA43-734003B82CA6}"/>
              </a:ext>
            </a:extLst>
          </p:cNvPr>
          <p:cNvSpPr>
            <a:spLocks noGrp="1"/>
          </p:cNvSpPr>
          <p:nvPr>
            <p:ph type="title"/>
          </p:nvPr>
        </p:nvSpPr>
        <p:spPr/>
        <p:txBody>
          <a:bodyPr>
            <a:normAutofit/>
          </a:bodyPr>
          <a:lstStyle/>
          <a:p>
            <a:r>
              <a:rPr lang="en-US" altLang="ko-KR" dirty="0"/>
              <a:t>Call Setup Time Estimation: Summary</a:t>
            </a:r>
            <a:endParaRPr lang="ko-KR" altLang="en-US" dirty="0"/>
          </a:p>
        </p:txBody>
      </p:sp>
      <p:sp>
        <p:nvSpPr>
          <p:cNvPr id="4" name="슬라이드 번호 개체 틀 3">
            <a:extLst>
              <a:ext uri="{FF2B5EF4-FFF2-40B4-BE49-F238E27FC236}">
                <a16:creationId xmlns:a16="http://schemas.microsoft.com/office/drawing/2014/main" id="{88FF06AD-DC92-DD59-9CF3-AFBD8DD6AC78}"/>
              </a:ext>
            </a:extLst>
          </p:cNvPr>
          <p:cNvSpPr>
            <a:spLocks noGrp="1"/>
          </p:cNvSpPr>
          <p:nvPr>
            <p:ph type="sldNum" sz="quarter" idx="12"/>
          </p:nvPr>
        </p:nvSpPr>
        <p:spPr/>
        <p:txBody>
          <a:bodyPr/>
          <a:lstStyle/>
          <a:p>
            <a:fld id="{25F5DF48-2534-4513-BD43-E3E90888DDC1}" type="slidenum">
              <a:rPr lang="ko-KR" altLang="en-US" smtClean="0"/>
              <a:pPr/>
              <a:t>11</a:t>
            </a:fld>
            <a:endParaRPr lang="ko-KR" altLang="en-US" dirty="0"/>
          </a:p>
        </p:txBody>
      </p:sp>
      <p:sp>
        <p:nvSpPr>
          <p:cNvPr id="126" name="내용 개체 틀 125">
            <a:extLst>
              <a:ext uri="{FF2B5EF4-FFF2-40B4-BE49-F238E27FC236}">
                <a16:creationId xmlns:a16="http://schemas.microsoft.com/office/drawing/2014/main" id="{61BB534D-FDA4-3CC0-D4F4-5AB07D0A1381}"/>
              </a:ext>
            </a:extLst>
          </p:cNvPr>
          <p:cNvSpPr>
            <a:spLocks noGrp="1"/>
          </p:cNvSpPr>
          <p:nvPr>
            <p:ph idx="1"/>
          </p:nvPr>
        </p:nvSpPr>
        <p:spPr>
          <a:xfrm>
            <a:off x="225621" y="953426"/>
            <a:ext cx="6687304" cy="2475563"/>
          </a:xfrm>
        </p:spPr>
        <p:txBody>
          <a:bodyPr/>
          <a:lstStyle/>
          <a:p>
            <a:r>
              <a:rPr lang="en-US" altLang="ko-KR" sz="1800" b="0" dirty="0"/>
              <a:t>We showed the decomposition of the Call Setup Time that includes</a:t>
            </a:r>
          </a:p>
          <a:p>
            <a:pPr lvl="1"/>
            <a:r>
              <a:rPr lang="en-US" altLang="ko-KR" sz="1400" dirty="0"/>
              <a:t>Service Request Time</a:t>
            </a:r>
          </a:p>
          <a:p>
            <a:pPr lvl="1"/>
            <a:r>
              <a:rPr lang="en-US" altLang="ko-KR" sz="1400" b="0" dirty="0"/>
              <a:t>SIP </a:t>
            </a:r>
            <a:r>
              <a:rPr lang="en-US" altLang="ko-KR" sz="1400" dirty="0"/>
              <a:t>Exchanges (SIP INVITE and SIP 180)</a:t>
            </a:r>
          </a:p>
          <a:p>
            <a:pPr lvl="1"/>
            <a:r>
              <a:rPr lang="en-US" altLang="ko-KR" sz="1400" dirty="0"/>
              <a:t>EPS Bearer Setup Time</a:t>
            </a:r>
          </a:p>
          <a:p>
            <a:r>
              <a:rPr lang="en-US" altLang="ko-KR" sz="1800" b="0" dirty="0"/>
              <a:t>Without any optimization, the Call Setup Time requires at least 24.7 seconds for 1kbps data rate from the moment when UE starts wake-up until the UE receives SIP 180.</a:t>
            </a:r>
          </a:p>
          <a:p>
            <a:endParaRPr lang="ko-KR" altLang="ko-KR" sz="1800" dirty="0"/>
          </a:p>
        </p:txBody>
      </p:sp>
      <p:graphicFrame>
        <p:nvGraphicFramePr>
          <p:cNvPr id="127" name="표 126">
            <a:extLst>
              <a:ext uri="{FF2B5EF4-FFF2-40B4-BE49-F238E27FC236}">
                <a16:creationId xmlns:a16="http://schemas.microsoft.com/office/drawing/2014/main" id="{5C231586-34C1-0AC6-2687-C6A87AE17B2F}"/>
              </a:ext>
            </a:extLst>
          </p:cNvPr>
          <p:cNvGraphicFramePr>
            <a:graphicFrameLocks noGrp="1"/>
          </p:cNvGraphicFramePr>
          <p:nvPr>
            <p:extLst>
              <p:ext uri="{D42A27DB-BD31-4B8C-83A1-F6EECF244321}">
                <p14:modId xmlns:p14="http://schemas.microsoft.com/office/powerpoint/2010/main" val="547577370"/>
              </p:ext>
            </p:extLst>
          </p:nvPr>
        </p:nvGraphicFramePr>
        <p:xfrm>
          <a:off x="1287601" y="3724594"/>
          <a:ext cx="4337565" cy="1920240"/>
        </p:xfrm>
        <a:graphic>
          <a:graphicData uri="http://schemas.openxmlformats.org/drawingml/2006/table">
            <a:tbl>
              <a:tblPr firstRow="1" bandRow="1">
                <a:tableStyleId>{7E9639D4-E3E2-4D34-9284-5A2195B3D0D7}</a:tableStyleId>
              </a:tblPr>
              <a:tblGrid>
                <a:gridCol w="402480">
                  <a:extLst>
                    <a:ext uri="{9D8B030D-6E8A-4147-A177-3AD203B41FA5}">
                      <a16:colId xmlns:a16="http://schemas.microsoft.com/office/drawing/2014/main" val="479890767"/>
                    </a:ext>
                  </a:extLst>
                </a:gridCol>
                <a:gridCol w="1332546">
                  <a:extLst>
                    <a:ext uri="{9D8B030D-6E8A-4147-A177-3AD203B41FA5}">
                      <a16:colId xmlns:a16="http://schemas.microsoft.com/office/drawing/2014/main" val="929083716"/>
                    </a:ext>
                  </a:extLst>
                </a:gridCol>
                <a:gridCol w="867513">
                  <a:extLst>
                    <a:ext uri="{9D8B030D-6E8A-4147-A177-3AD203B41FA5}">
                      <a16:colId xmlns:a16="http://schemas.microsoft.com/office/drawing/2014/main" val="1342911994"/>
                    </a:ext>
                  </a:extLst>
                </a:gridCol>
                <a:gridCol w="867513">
                  <a:extLst>
                    <a:ext uri="{9D8B030D-6E8A-4147-A177-3AD203B41FA5}">
                      <a16:colId xmlns:a16="http://schemas.microsoft.com/office/drawing/2014/main" val="1538248055"/>
                    </a:ext>
                  </a:extLst>
                </a:gridCol>
                <a:gridCol w="867513">
                  <a:extLst>
                    <a:ext uri="{9D8B030D-6E8A-4147-A177-3AD203B41FA5}">
                      <a16:colId xmlns:a16="http://schemas.microsoft.com/office/drawing/2014/main" val="945339177"/>
                    </a:ext>
                  </a:extLst>
                </a:gridCol>
              </a:tblGrid>
              <a:tr h="235196">
                <a:tc>
                  <a:txBody>
                    <a:bodyPr/>
                    <a:lstStyle/>
                    <a:p>
                      <a:pPr latinLnBrk="1"/>
                      <a:endParaRPr lang="ko-KR" altLang="en-US" sz="1200" dirty="0">
                        <a:solidFill>
                          <a:schemeClr val="bg1"/>
                        </a:solidFill>
                        <a:latin typeface="Calibri" panose="020F0502020204030204" pitchFamily="34" charset="0"/>
                        <a:cs typeface="Calibri" panose="020F0502020204030204" pitchFamily="34" charset="0"/>
                      </a:endParaRPr>
                    </a:p>
                  </a:txBody>
                  <a:tcPr/>
                </a:tc>
                <a:tc rowSpan="2">
                  <a:txBody>
                    <a:bodyPr/>
                    <a:lstStyle/>
                    <a:p>
                      <a:pPr latinLnBrk="1"/>
                      <a:r>
                        <a:rPr lang="en-US" altLang="ko-KR" sz="1200" dirty="0">
                          <a:solidFill>
                            <a:schemeClr val="bg1"/>
                          </a:solidFill>
                          <a:latin typeface="Calibri" panose="020F0502020204030204" pitchFamily="34" charset="0"/>
                          <a:cs typeface="Calibri" panose="020F0502020204030204" pitchFamily="34" charset="0"/>
                        </a:rPr>
                        <a:t>Procedure</a:t>
                      </a:r>
                      <a:endParaRPr lang="ko-KR" altLang="en-US" sz="1200" dirty="0">
                        <a:solidFill>
                          <a:schemeClr val="bg1"/>
                        </a:solidFill>
                        <a:latin typeface="Calibri" panose="020F0502020204030204" pitchFamily="34" charset="0"/>
                        <a:cs typeface="Calibri" panose="020F0502020204030204" pitchFamily="34" charset="0"/>
                      </a:endParaRPr>
                    </a:p>
                  </a:txBody>
                  <a:tcPr>
                    <a:lnB w="12700" cap="flat" cmpd="sng" algn="ctr">
                      <a:solidFill>
                        <a:schemeClr val="tx1"/>
                      </a:solidFill>
                      <a:prstDash val="solid"/>
                      <a:round/>
                      <a:headEnd type="none" w="med" len="med"/>
                      <a:tailEnd type="none" w="med" len="med"/>
                    </a:lnB>
                  </a:tcPr>
                </a:tc>
                <a:tc gridSpan="3">
                  <a:txBody>
                    <a:bodyPr/>
                    <a:lstStyle/>
                    <a:p>
                      <a:pPr latinLnBrk="1"/>
                      <a:r>
                        <a:rPr lang="en-US" altLang="ko-KR" sz="1200" dirty="0">
                          <a:solidFill>
                            <a:schemeClr val="bg1"/>
                          </a:solidFill>
                          <a:latin typeface="Calibri" panose="020F0502020204030204" pitchFamily="34" charset="0"/>
                          <a:cs typeface="Calibri" panose="020F0502020204030204" pitchFamily="34" charset="0"/>
                        </a:rPr>
                        <a:t>Delay in sec (no optimization)</a:t>
                      </a:r>
                      <a:endParaRPr lang="ko-KR" altLang="en-US" sz="1200" dirty="0">
                        <a:solidFill>
                          <a:schemeClr val="bg1"/>
                        </a:solidFill>
                        <a:latin typeface="Calibri" panose="020F0502020204030204" pitchFamily="34" charset="0"/>
                        <a:cs typeface="Calibri" panose="020F0502020204030204" pitchFamily="34" charset="0"/>
                      </a:endParaRPr>
                    </a:p>
                  </a:txBody>
                  <a:tcPr/>
                </a:tc>
                <a:tc hMerge="1">
                  <a:txBody>
                    <a:bodyPr/>
                    <a:lstStyle/>
                    <a:p>
                      <a:pPr latinLnBrk="1"/>
                      <a:endParaRPr lang="ko-KR" altLang="en-US" sz="1400" dirty="0">
                        <a:solidFill>
                          <a:schemeClr val="bg1"/>
                        </a:solidFill>
                        <a:latin typeface="Calibri" panose="020F0502020204030204" pitchFamily="34" charset="0"/>
                        <a:cs typeface="Calibri" panose="020F0502020204030204" pitchFamily="34" charset="0"/>
                      </a:endParaRPr>
                    </a:p>
                  </a:txBody>
                  <a:tcPr/>
                </a:tc>
                <a:tc hMerge="1">
                  <a:txBody>
                    <a:bodyPr/>
                    <a:lstStyle/>
                    <a:p>
                      <a:pPr latinLnBrk="1"/>
                      <a:endParaRPr lang="ko-KR" altLang="en-US" sz="1400" dirty="0">
                        <a:solidFill>
                          <a:schemeClr val="bg1"/>
                        </a:solidFill>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2525529183"/>
                  </a:ext>
                </a:extLst>
              </a:tr>
              <a:tr h="235196">
                <a:tc>
                  <a:txBody>
                    <a:bodyPr/>
                    <a:lstStyle/>
                    <a:p>
                      <a:pPr latinLnBrk="1"/>
                      <a:endParaRPr lang="ko-KR" altLang="en-US" sz="1200" dirty="0">
                        <a:solidFill>
                          <a:schemeClr val="bg1"/>
                        </a:solidFill>
                        <a:latin typeface="Calibri" panose="020F0502020204030204" pitchFamily="34" charset="0"/>
                        <a:cs typeface="Calibri" panose="020F0502020204030204" pitchFamily="34" charset="0"/>
                      </a:endParaRPr>
                    </a:p>
                  </a:txBody>
                  <a:tcPr>
                    <a:lnB w="12700" cap="flat" cmpd="sng" algn="ctr">
                      <a:solidFill>
                        <a:schemeClr val="tx1"/>
                      </a:solidFill>
                      <a:prstDash val="solid"/>
                      <a:round/>
                      <a:headEnd type="none" w="med" len="med"/>
                      <a:tailEnd type="none" w="med" len="med"/>
                    </a:lnB>
                    <a:solidFill>
                      <a:schemeClr val="tx1"/>
                    </a:solidFill>
                  </a:tcPr>
                </a:tc>
                <a:tc vMerge="1">
                  <a:txBody>
                    <a:bodyPr/>
                    <a:lstStyle/>
                    <a:p>
                      <a:pPr latinLnBrk="1"/>
                      <a:endParaRPr lang="ko-KR" altLang="en-US" sz="1200" dirty="0">
                        <a:solidFill>
                          <a:schemeClr val="bg1"/>
                        </a:solidFill>
                        <a:latin typeface="Calibri" panose="020F0502020204030204" pitchFamily="34" charset="0"/>
                        <a:cs typeface="Calibri" panose="020F0502020204030204" pitchFamily="34" charset="0"/>
                      </a:endParaRPr>
                    </a:p>
                  </a:txBody>
                  <a:tcPr>
                    <a:solidFill>
                      <a:schemeClr val="tx1"/>
                    </a:solidFill>
                  </a:tcPr>
                </a:tc>
                <a:tc>
                  <a:txBody>
                    <a:bodyPr/>
                    <a:lstStyle/>
                    <a:p>
                      <a:pPr latinLnBrk="1"/>
                      <a:r>
                        <a:rPr lang="en-US" altLang="ko-KR" sz="1200" dirty="0">
                          <a:solidFill>
                            <a:schemeClr val="bg1"/>
                          </a:solidFill>
                          <a:latin typeface="Calibri" panose="020F0502020204030204" pitchFamily="34" charset="0"/>
                          <a:cs typeface="Calibri" panose="020F0502020204030204" pitchFamily="34" charset="0"/>
                        </a:rPr>
                        <a:t>1kbps</a:t>
                      </a:r>
                      <a:endParaRPr lang="ko-KR" altLang="en-US" sz="1200" dirty="0">
                        <a:solidFill>
                          <a:schemeClr val="bg1"/>
                        </a:solidFill>
                        <a:latin typeface="Calibri" panose="020F0502020204030204" pitchFamily="34" charset="0"/>
                        <a:cs typeface="Calibri" panose="020F0502020204030204" pitchFamily="34" charset="0"/>
                      </a:endParaRPr>
                    </a:p>
                  </a:txBody>
                  <a:tcPr>
                    <a:lnB w="12700" cap="flat" cmpd="sng" algn="ctr">
                      <a:solidFill>
                        <a:schemeClr val="tx1"/>
                      </a:solidFill>
                      <a:prstDash val="solid"/>
                      <a:round/>
                      <a:headEnd type="none" w="med" len="med"/>
                      <a:tailEnd type="none" w="med" len="med"/>
                    </a:lnB>
                    <a:solidFill>
                      <a:schemeClr val="tx1"/>
                    </a:solidFill>
                  </a:tcPr>
                </a:tc>
                <a:tc>
                  <a:txBody>
                    <a:bodyPr/>
                    <a:lstStyle/>
                    <a:p>
                      <a:pPr latinLnBrk="1"/>
                      <a:r>
                        <a:rPr lang="en-US" altLang="ko-KR" sz="1200" dirty="0">
                          <a:solidFill>
                            <a:schemeClr val="bg1"/>
                          </a:solidFill>
                          <a:latin typeface="Calibri" panose="020F0502020204030204" pitchFamily="34" charset="0"/>
                          <a:cs typeface="Calibri" panose="020F0502020204030204" pitchFamily="34" charset="0"/>
                        </a:rPr>
                        <a:t>2kbps</a:t>
                      </a:r>
                      <a:endParaRPr lang="ko-KR" altLang="en-US" sz="1200" dirty="0">
                        <a:solidFill>
                          <a:schemeClr val="bg1"/>
                        </a:solidFill>
                        <a:latin typeface="Calibri" panose="020F0502020204030204" pitchFamily="34" charset="0"/>
                        <a:cs typeface="Calibri" panose="020F0502020204030204" pitchFamily="34" charset="0"/>
                      </a:endParaRPr>
                    </a:p>
                  </a:txBody>
                  <a:tcPr>
                    <a:lnB w="12700" cap="flat" cmpd="sng" algn="ctr">
                      <a:solidFill>
                        <a:schemeClr val="tx1"/>
                      </a:solidFill>
                      <a:prstDash val="solid"/>
                      <a:round/>
                      <a:headEnd type="none" w="med" len="med"/>
                      <a:tailEnd type="none" w="med" len="med"/>
                    </a:lnB>
                    <a:solidFill>
                      <a:schemeClr val="tx1"/>
                    </a:solidFill>
                  </a:tcPr>
                </a:tc>
                <a:tc>
                  <a:txBody>
                    <a:bodyPr/>
                    <a:lstStyle/>
                    <a:p>
                      <a:pPr latinLnBrk="1"/>
                      <a:r>
                        <a:rPr lang="en-US" altLang="ko-KR" sz="1200" dirty="0">
                          <a:solidFill>
                            <a:schemeClr val="bg1"/>
                          </a:solidFill>
                          <a:latin typeface="Calibri" panose="020F0502020204030204" pitchFamily="34" charset="0"/>
                          <a:cs typeface="Calibri" panose="020F0502020204030204" pitchFamily="34" charset="0"/>
                        </a:rPr>
                        <a:t>3kbps</a:t>
                      </a:r>
                      <a:endParaRPr lang="ko-KR" altLang="en-US" sz="1200" dirty="0">
                        <a:solidFill>
                          <a:schemeClr val="bg1"/>
                        </a:solidFill>
                        <a:latin typeface="Calibri" panose="020F0502020204030204" pitchFamily="34" charset="0"/>
                        <a:cs typeface="Calibri" panose="020F0502020204030204" pitchFamily="34" charset="0"/>
                      </a:endParaRPr>
                    </a:p>
                  </a:txBody>
                  <a:tcPr>
                    <a:lnB w="12700" cap="flat" cmpd="sng" algn="ctr">
                      <a:solidFill>
                        <a:schemeClr val="tx1"/>
                      </a:solidFill>
                      <a:prstDash val="solid"/>
                      <a:round/>
                      <a:headEnd type="none" w="med" len="med"/>
                      <a:tailEnd type="none" w="med" len="med"/>
                    </a:lnB>
                    <a:solidFill>
                      <a:schemeClr val="tx1"/>
                    </a:solidFill>
                  </a:tcPr>
                </a:tc>
                <a:extLst>
                  <a:ext uri="{0D108BD9-81ED-4DB2-BD59-A6C34878D82A}">
                    <a16:rowId xmlns:a16="http://schemas.microsoft.com/office/drawing/2014/main" val="907752405"/>
                  </a:ext>
                </a:extLst>
              </a:tr>
              <a:tr h="235196">
                <a:tc>
                  <a:txBody>
                    <a:bodyPr/>
                    <a:lstStyle/>
                    <a:p>
                      <a:pPr latinLnBrk="1"/>
                      <a:r>
                        <a:rPr lang="en-US" altLang="ko-KR" sz="1200" dirty="0">
                          <a:latin typeface="Calibri" panose="020F0502020204030204" pitchFamily="34" charset="0"/>
                          <a:ea typeface="Calibri" panose="020F0502020204030204" pitchFamily="34" charset="0"/>
                          <a:cs typeface="Calibri" panose="020F0502020204030204" pitchFamily="34" charset="0"/>
                        </a:rPr>
                        <a:t>1</a:t>
                      </a:r>
                      <a:endParaRPr lang="ko-KR" altLang="en-US" sz="120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latinLnBrk="1"/>
                      <a:r>
                        <a:rPr lang="en-US" altLang="ko-KR" sz="1200" dirty="0">
                          <a:latin typeface="Calibri" panose="020F0502020204030204" pitchFamily="34" charset="0"/>
                          <a:ea typeface="Calibri" panose="020F0502020204030204" pitchFamily="34" charset="0"/>
                          <a:cs typeface="Calibri" panose="020F0502020204030204" pitchFamily="34" charset="0"/>
                        </a:rPr>
                        <a:t>Service Request</a:t>
                      </a:r>
                      <a:endParaRPr lang="ko-KR" altLang="en-US" sz="120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r"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2.3 </a:t>
                      </a:r>
                    </a:p>
                  </a:txBody>
                  <a:tcPr marL="9525" marR="14287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r" fontAlgn="ctr"/>
                      <a:r>
                        <a:rPr lang="en-US" altLang="ko-KR" sz="1200" b="0" i="0" u="none" strike="noStrike">
                          <a:solidFill>
                            <a:srgbClr val="000000"/>
                          </a:solidFill>
                          <a:effectLst/>
                          <a:latin typeface="Calibri" panose="020F0502020204030204" pitchFamily="34" charset="0"/>
                          <a:ea typeface="맑은 고딕" panose="020B0503020000020004" pitchFamily="50" charset="-127"/>
                        </a:rPr>
                        <a:t>2.0 </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r" fontAlgn="ctr"/>
                      <a:r>
                        <a:rPr lang="en-US" altLang="ko-KR" sz="1200" b="0" i="0" u="none" strike="noStrike">
                          <a:solidFill>
                            <a:srgbClr val="000000"/>
                          </a:solidFill>
                          <a:effectLst/>
                          <a:latin typeface="Calibri" panose="020F0502020204030204" pitchFamily="34" charset="0"/>
                          <a:ea typeface="맑은 고딕" panose="020B0503020000020004" pitchFamily="50" charset="-127"/>
                        </a:rPr>
                        <a:t>1.9 </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3843565491"/>
                  </a:ext>
                </a:extLst>
              </a:tr>
              <a:tr h="235196">
                <a:tc>
                  <a:txBody>
                    <a:bodyPr/>
                    <a:lstStyle/>
                    <a:p>
                      <a:pPr latinLnBrk="1"/>
                      <a:r>
                        <a:rPr lang="en-US" altLang="ko-KR" sz="1200" dirty="0">
                          <a:latin typeface="Calibri" panose="020F0502020204030204" pitchFamily="34" charset="0"/>
                          <a:cs typeface="Calibri" panose="020F0502020204030204" pitchFamily="34" charset="0"/>
                        </a:rPr>
                        <a:t>2</a:t>
                      </a:r>
                      <a:endParaRPr lang="ko-KR" altLang="en-US" sz="120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latinLnBrk="1"/>
                      <a:r>
                        <a:rPr lang="en-US" altLang="ko-KR" sz="1200" dirty="0">
                          <a:latin typeface="Calibri" panose="020F0502020204030204" pitchFamily="34" charset="0"/>
                          <a:cs typeface="Calibri" panose="020F0502020204030204" pitchFamily="34" charset="0"/>
                        </a:rPr>
                        <a:t>SIP INVITE</a:t>
                      </a:r>
                      <a:endParaRPr lang="ko-KR" altLang="en-US" sz="120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r"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15.7</a:t>
                      </a:r>
                    </a:p>
                  </a:txBody>
                  <a:tcPr marL="9525" marR="14287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r" fontAlgn="ctr"/>
                      <a:r>
                        <a:rPr lang="en-US" altLang="ko-KR" sz="1200" b="0" i="0" u="none" strike="noStrike">
                          <a:solidFill>
                            <a:srgbClr val="000000"/>
                          </a:solidFill>
                          <a:effectLst/>
                          <a:latin typeface="Calibri" panose="020F0502020204030204" pitchFamily="34" charset="0"/>
                          <a:ea typeface="맑은 고딕" panose="020B0503020000020004" pitchFamily="50" charset="-127"/>
                        </a:rPr>
                        <a:t>8.9 </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r" fontAlgn="ctr"/>
                      <a:r>
                        <a:rPr lang="en-US" altLang="ko-KR" sz="1200" b="0" i="0" u="none" strike="noStrike">
                          <a:solidFill>
                            <a:srgbClr val="000000"/>
                          </a:solidFill>
                          <a:effectLst/>
                          <a:latin typeface="Calibri" panose="020F0502020204030204" pitchFamily="34" charset="0"/>
                          <a:ea typeface="맑은 고딕" panose="020B0503020000020004" pitchFamily="50" charset="-127"/>
                        </a:rPr>
                        <a:t>6.6 </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4106250063"/>
                  </a:ext>
                </a:extLst>
              </a:tr>
              <a:tr h="235196">
                <a:tc>
                  <a:txBody>
                    <a:bodyPr/>
                    <a:lstStyle/>
                    <a:p>
                      <a:pPr latinLnBrk="1"/>
                      <a:r>
                        <a:rPr lang="en-US" altLang="ko-KR" sz="1200" dirty="0">
                          <a:latin typeface="Calibri" panose="020F0502020204030204" pitchFamily="34" charset="0"/>
                          <a:cs typeface="Calibri" panose="020F0502020204030204" pitchFamily="34" charset="0"/>
                        </a:rPr>
                        <a:t>3</a:t>
                      </a:r>
                      <a:endParaRPr lang="ko-KR" altLang="en-US" sz="120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latinLnBrk="1"/>
                      <a:r>
                        <a:rPr lang="en-US" altLang="ko-KR" sz="1200" dirty="0">
                          <a:latin typeface="Calibri" panose="020F0502020204030204" pitchFamily="34" charset="0"/>
                          <a:cs typeface="Calibri" panose="020F0502020204030204" pitchFamily="34" charset="0"/>
                        </a:rPr>
                        <a:t>Bearer Setup</a:t>
                      </a:r>
                      <a:endParaRPr lang="ko-KR" altLang="en-US" sz="120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r"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1.4 </a:t>
                      </a:r>
                    </a:p>
                  </a:txBody>
                  <a:tcPr marL="9525" marR="14287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r" fontAlgn="ctr"/>
                      <a:r>
                        <a:rPr lang="en-US" altLang="ko-KR" sz="1200" b="0" i="0" u="none" strike="noStrike">
                          <a:solidFill>
                            <a:srgbClr val="000000"/>
                          </a:solidFill>
                          <a:effectLst/>
                          <a:latin typeface="Calibri" panose="020F0502020204030204" pitchFamily="34" charset="0"/>
                          <a:ea typeface="맑은 고딕" panose="020B0503020000020004" pitchFamily="50" charset="-127"/>
                        </a:rPr>
                        <a:t>1.0 </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r" fontAlgn="ctr"/>
                      <a:r>
                        <a:rPr lang="en-US" altLang="ko-KR" sz="1200" b="0" i="0" u="none" strike="noStrike">
                          <a:solidFill>
                            <a:srgbClr val="000000"/>
                          </a:solidFill>
                          <a:effectLst/>
                          <a:latin typeface="Calibri" panose="020F0502020204030204" pitchFamily="34" charset="0"/>
                          <a:ea typeface="맑은 고딕" panose="020B0503020000020004" pitchFamily="50" charset="-127"/>
                        </a:rPr>
                        <a:t>0.9 </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2354730873"/>
                  </a:ext>
                </a:extLst>
              </a:tr>
              <a:tr h="235196">
                <a:tc>
                  <a:txBody>
                    <a:bodyPr/>
                    <a:lstStyle/>
                    <a:p>
                      <a:pPr latinLnBrk="1"/>
                      <a:r>
                        <a:rPr lang="en-US" altLang="ko-KR" sz="1200" dirty="0">
                          <a:latin typeface="Calibri" panose="020F0502020204030204" pitchFamily="34" charset="0"/>
                          <a:cs typeface="Calibri" panose="020F0502020204030204" pitchFamily="34" charset="0"/>
                        </a:rPr>
                        <a:t>4</a:t>
                      </a:r>
                      <a:endParaRPr lang="ko-KR" altLang="en-US" sz="120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latinLnBrk="1"/>
                      <a:r>
                        <a:rPr lang="en-US" altLang="ko-KR" sz="1200" dirty="0">
                          <a:latin typeface="Calibri" panose="020F0502020204030204" pitchFamily="34" charset="0"/>
                          <a:cs typeface="Calibri" panose="020F0502020204030204" pitchFamily="34" charset="0"/>
                        </a:rPr>
                        <a:t>SIP 180</a:t>
                      </a:r>
                      <a:endParaRPr lang="ko-KR" altLang="en-US" sz="120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r"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5.4 </a:t>
                      </a:r>
                    </a:p>
                  </a:txBody>
                  <a:tcPr marL="9525" marR="14287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r" fontAlgn="ctr"/>
                      <a:r>
                        <a:rPr lang="en-US" altLang="ko-KR" sz="1200" b="0" i="0" u="none" strike="noStrike">
                          <a:solidFill>
                            <a:srgbClr val="000000"/>
                          </a:solidFill>
                          <a:effectLst/>
                          <a:latin typeface="Calibri" panose="020F0502020204030204" pitchFamily="34" charset="0"/>
                          <a:ea typeface="맑은 고딕" panose="020B0503020000020004" pitchFamily="50" charset="-127"/>
                        </a:rPr>
                        <a:t>3.2 </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r" fontAlgn="ctr"/>
                      <a:r>
                        <a:rPr lang="en-US" altLang="ko-KR" sz="1200" b="0" i="0" u="none" strike="noStrike">
                          <a:solidFill>
                            <a:srgbClr val="000000"/>
                          </a:solidFill>
                          <a:effectLst/>
                          <a:latin typeface="Calibri" panose="020F0502020204030204" pitchFamily="34" charset="0"/>
                          <a:ea typeface="맑은 고딕" panose="020B0503020000020004" pitchFamily="50" charset="-127"/>
                        </a:rPr>
                        <a:t>2.4 </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2307550286"/>
                  </a:ext>
                </a:extLst>
              </a:tr>
              <a:tr h="235196">
                <a:tc gridSpan="2">
                  <a:txBody>
                    <a:bodyPr/>
                    <a:lstStyle/>
                    <a:p>
                      <a:pPr latinLnBrk="1"/>
                      <a:r>
                        <a:rPr lang="en-US" altLang="ko-KR" sz="1200" dirty="0">
                          <a:latin typeface="Calibri" panose="020F0502020204030204" pitchFamily="34" charset="0"/>
                          <a:cs typeface="Calibri" panose="020F0502020204030204" pitchFamily="34" charset="0"/>
                        </a:rPr>
                        <a:t>Call Setup Time</a:t>
                      </a:r>
                      <a:endParaRPr lang="ko-KR" altLang="en-US" sz="120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dirty="0"/>
                    </a:p>
                  </a:txBody>
                  <a:tcPr>
                    <a:solidFill>
                      <a:srgbClr val="FFFF00"/>
                    </a:solidFill>
                  </a:tcPr>
                </a:tc>
                <a:tc>
                  <a:txBody>
                    <a:bodyPr/>
                    <a:lstStyle/>
                    <a:p>
                      <a:pPr algn="r" fontAlgn="ctr"/>
                      <a:r>
                        <a:rPr lang="en-US" altLang="ko-KR" sz="1200" b="0" i="0" u="none" strike="noStrike" dirty="0">
                          <a:solidFill>
                            <a:schemeClr val="tx1"/>
                          </a:solidFill>
                          <a:effectLst/>
                          <a:latin typeface="Calibri" panose="020F0502020204030204" pitchFamily="34" charset="0"/>
                          <a:ea typeface="맑은 고딕" panose="020B0503020000020004" pitchFamily="50" charset="-127"/>
                        </a:rPr>
                        <a:t>24.7</a:t>
                      </a:r>
                    </a:p>
                  </a:txBody>
                  <a:tcPr marL="9525" marR="14287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15.0 </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11.8 </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5498701"/>
                  </a:ext>
                </a:extLst>
              </a:tr>
            </a:tbl>
          </a:graphicData>
        </a:graphic>
      </p:graphicFrame>
      <p:sp>
        <p:nvSpPr>
          <p:cNvPr id="196" name="직사각형 195">
            <a:extLst>
              <a:ext uri="{FF2B5EF4-FFF2-40B4-BE49-F238E27FC236}">
                <a16:creationId xmlns:a16="http://schemas.microsoft.com/office/drawing/2014/main" id="{740458A4-DE8B-4E9A-A0EC-F0AD7321EDD4}"/>
              </a:ext>
            </a:extLst>
          </p:cNvPr>
          <p:cNvSpPr/>
          <p:nvPr/>
        </p:nvSpPr>
        <p:spPr>
          <a:xfrm>
            <a:off x="7534985" y="2834010"/>
            <a:ext cx="4130162" cy="2923325"/>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ln>
                <a:solidFill>
                  <a:schemeClr val="tx1"/>
                </a:solidFill>
              </a:ln>
              <a:noFill/>
            </a:endParaRPr>
          </a:p>
        </p:txBody>
      </p:sp>
      <p:sp>
        <p:nvSpPr>
          <p:cNvPr id="197" name="직사각형 196">
            <a:extLst>
              <a:ext uri="{FF2B5EF4-FFF2-40B4-BE49-F238E27FC236}">
                <a16:creationId xmlns:a16="http://schemas.microsoft.com/office/drawing/2014/main" id="{99E74248-F38A-495C-8781-37231C417747}"/>
              </a:ext>
            </a:extLst>
          </p:cNvPr>
          <p:cNvSpPr/>
          <p:nvPr/>
        </p:nvSpPr>
        <p:spPr>
          <a:xfrm>
            <a:off x="8222008" y="2638845"/>
            <a:ext cx="2578372" cy="357251"/>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ko-KR" sz="1200" b="1" dirty="0"/>
              <a:t>Call Setup Time Decomposition</a:t>
            </a:r>
            <a:endParaRPr lang="ko-KR" altLang="en-US" sz="1200" b="1" dirty="0"/>
          </a:p>
        </p:txBody>
      </p:sp>
      <p:cxnSp>
        <p:nvCxnSpPr>
          <p:cNvPr id="198" name="직선 연결선 197">
            <a:extLst>
              <a:ext uri="{FF2B5EF4-FFF2-40B4-BE49-F238E27FC236}">
                <a16:creationId xmlns:a16="http://schemas.microsoft.com/office/drawing/2014/main" id="{3F7DFF95-1850-4962-A916-2601907BA7C5}"/>
              </a:ext>
            </a:extLst>
          </p:cNvPr>
          <p:cNvCxnSpPr>
            <a:cxnSpLocks/>
          </p:cNvCxnSpPr>
          <p:nvPr/>
        </p:nvCxnSpPr>
        <p:spPr>
          <a:xfrm flipH="1">
            <a:off x="7835767" y="3697113"/>
            <a:ext cx="2446" cy="1631244"/>
          </a:xfrm>
          <a:prstGeom prst="line">
            <a:avLst/>
          </a:prstGeom>
          <a:ln w="19050">
            <a:solidFill>
              <a:srgbClr val="FF0000"/>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99" name="TextBox 198">
            <a:extLst>
              <a:ext uri="{FF2B5EF4-FFF2-40B4-BE49-F238E27FC236}">
                <a16:creationId xmlns:a16="http://schemas.microsoft.com/office/drawing/2014/main" id="{2302A0B1-1298-453D-9C64-55FCD147BF25}"/>
              </a:ext>
            </a:extLst>
          </p:cNvPr>
          <p:cNvSpPr txBox="1"/>
          <p:nvPr/>
        </p:nvSpPr>
        <p:spPr>
          <a:xfrm rot="16200000">
            <a:off x="7011925" y="4288152"/>
            <a:ext cx="1404551" cy="276999"/>
          </a:xfrm>
          <a:prstGeom prst="rect">
            <a:avLst/>
          </a:prstGeom>
          <a:noFill/>
        </p:spPr>
        <p:txBody>
          <a:bodyPr wrap="square" rtlCol="0">
            <a:spAutoFit/>
          </a:bodyPr>
          <a:lstStyle/>
          <a:p>
            <a:r>
              <a:rPr lang="en-US" altLang="ko-KR" sz="1200" dirty="0">
                <a:solidFill>
                  <a:srgbClr val="FF0000"/>
                </a:solidFill>
              </a:rPr>
              <a:t>Call Setup Time</a:t>
            </a:r>
            <a:endParaRPr lang="ko-KR" altLang="en-US" sz="1200" dirty="0">
              <a:solidFill>
                <a:srgbClr val="FF0000"/>
              </a:solidFill>
            </a:endParaRPr>
          </a:p>
        </p:txBody>
      </p:sp>
      <p:grpSp>
        <p:nvGrpSpPr>
          <p:cNvPr id="16" name="그룹 15">
            <a:extLst>
              <a:ext uri="{FF2B5EF4-FFF2-40B4-BE49-F238E27FC236}">
                <a16:creationId xmlns:a16="http://schemas.microsoft.com/office/drawing/2014/main" id="{BAECE4AB-078B-4388-8ED3-A7DE4C0CF44E}"/>
              </a:ext>
            </a:extLst>
          </p:cNvPr>
          <p:cNvGrpSpPr/>
          <p:nvPr/>
        </p:nvGrpSpPr>
        <p:grpSpPr>
          <a:xfrm>
            <a:off x="8085761" y="3493991"/>
            <a:ext cx="3010428" cy="2116895"/>
            <a:chOff x="6868481" y="2026434"/>
            <a:chExt cx="3010428" cy="3689203"/>
          </a:xfrm>
        </p:grpSpPr>
        <p:cxnSp>
          <p:nvCxnSpPr>
            <p:cNvPr id="204" name="직선 연결선 203">
              <a:extLst>
                <a:ext uri="{FF2B5EF4-FFF2-40B4-BE49-F238E27FC236}">
                  <a16:creationId xmlns:a16="http://schemas.microsoft.com/office/drawing/2014/main" id="{13D60EBE-55E0-4F5A-B2E6-88770A937A50}"/>
                </a:ext>
              </a:extLst>
            </p:cNvPr>
            <p:cNvCxnSpPr>
              <a:cxnSpLocks/>
            </p:cNvCxnSpPr>
            <p:nvPr/>
          </p:nvCxnSpPr>
          <p:spPr>
            <a:xfrm>
              <a:off x="9126302" y="2026434"/>
              <a:ext cx="0" cy="368920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5" name="직선 연결선 204">
              <a:extLst>
                <a:ext uri="{FF2B5EF4-FFF2-40B4-BE49-F238E27FC236}">
                  <a16:creationId xmlns:a16="http://schemas.microsoft.com/office/drawing/2014/main" id="{3E02AC87-F1BF-42CA-B1AF-4A9AC8E6D8C3}"/>
                </a:ext>
              </a:extLst>
            </p:cNvPr>
            <p:cNvCxnSpPr>
              <a:cxnSpLocks/>
            </p:cNvCxnSpPr>
            <p:nvPr/>
          </p:nvCxnSpPr>
          <p:spPr>
            <a:xfrm>
              <a:off x="9878909" y="2026434"/>
              <a:ext cx="0" cy="368920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7" name="직선 연결선 206">
              <a:extLst>
                <a:ext uri="{FF2B5EF4-FFF2-40B4-BE49-F238E27FC236}">
                  <a16:creationId xmlns:a16="http://schemas.microsoft.com/office/drawing/2014/main" id="{58C1B441-7CA1-417A-8B7E-D7EBAB52A12A}"/>
                </a:ext>
              </a:extLst>
            </p:cNvPr>
            <p:cNvCxnSpPr>
              <a:cxnSpLocks/>
            </p:cNvCxnSpPr>
            <p:nvPr/>
          </p:nvCxnSpPr>
          <p:spPr>
            <a:xfrm>
              <a:off x="7621088" y="2026434"/>
              <a:ext cx="0" cy="3689203"/>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208" name="직선 연결선 207">
              <a:extLst>
                <a:ext uri="{FF2B5EF4-FFF2-40B4-BE49-F238E27FC236}">
                  <a16:creationId xmlns:a16="http://schemas.microsoft.com/office/drawing/2014/main" id="{E5AE09AD-434F-44C7-B7E3-750121776AC8}"/>
                </a:ext>
              </a:extLst>
            </p:cNvPr>
            <p:cNvCxnSpPr>
              <a:cxnSpLocks/>
            </p:cNvCxnSpPr>
            <p:nvPr/>
          </p:nvCxnSpPr>
          <p:spPr>
            <a:xfrm>
              <a:off x="8373695" y="2026434"/>
              <a:ext cx="0" cy="368920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0" name="직선 연결선 209">
              <a:extLst>
                <a:ext uri="{FF2B5EF4-FFF2-40B4-BE49-F238E27FC236}">
                  <a16:creationId xmlns:a16="http://schemas.microsoft.com/office/drawing/2014/main" id="{AA692758-0581-4127-A61C-FC0A46944253}"/>
                </a:ext>
              </a:extLst>
            </p:cNvPr>
            <p:cNvCxnSpPr>
              <a:cxnSpLocks/>
            </p:cNvCxnSpPr>
            <p:nvPr/>
          </p:nvCxnSpPr>
          <p:spPr>
            <a:xfrm>
              <a:off x="6868481" y="2026434"/>
              <a:ext cx="0" cy="368920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12" name="TextBox 211">
            <a:extLst>
              <a:ext uri="{FF2B5EF4-FFF2-40B4-BE49-F238E27FC236}">
                <a16:creationId xmlns:a16="http://schemas.microsoft.com/office/drawing/2014/main" id="{FD05A26E-ADE3-4971-A75D-E46CAC9ADA8B}"/>
              </a:ext>
            </a:extLst>
          </p:cNvPr>
          <p:cNvSpPr txBox="1"/>
          <p:nvPr/>
        </p:nvSpPr>
        <p:spPr>
          <a:xfrm>
            <a:off x="10050719" y="3250192"/>
            <a:ext cx="596696" cy="246221"/>
          </a:xfrm>
          <a:prstGeom prst="rect">
            <a:avLst/>
          </a:prstGeom>
          <a:noFill/>
          <a:ln w="12700">
            <a:solidFill>
              <a:schemeClr val="tx1"/>
            </a:solidFill>
          </a:ln>
        </p:spPr>
        <p:txBody>
          <a:bodyPr wrap="square" rtlCol="0">
            <a:spAutoFit/>
          </a:bodyPr>
          <a:lstStyle/>
          <a:p>
            <a:pPr algn="ctr"/>
            <a:r>
              <a:rPr lang="en-US" altLang="ko-KR" sz="1000" dirty="0"/>
              <a:t>EPC</a:t>
            </a:r>
            <a:endParaRPr lang="ko-KR" altLang="en-US" sz="1000" dirty="0"/>
          </a:p>
        </p:txBody>
      </p:sp>
      <p:sp>
        <p:nvSpPr>
          <p:cNvPr id="213" name="TextBox 212">
            <a:extLst>
              <a:ext uri="{FF2B5EF4-FFF2-40B4-BE49-F238E27FC236}">
                <a16:creationId xmlns:a16="http://schemas.microsoft.com/office/drawing/2014/main" id="{497CE308-B2BF-4367-BFD9-FDEBAD6EEA47}"/>
              </a:ext>
            </a:extLst>
          </p:cNvPr>
          <p:cNvSpPr txBox="1"/>
          <p:nvPr/>
        </p:nvSpPr>
        <p:spPr>
          <a:xfrm>
            <a:off x="10800380" y="3250192"/>
            <a:ext cx="596696" cy="246221"/>
          </a:xfrm>
          <a:prstGeom prst="rect">
            <a:avLst/>
          </a:prstGeom>
          <a:noFill/>
          <a:ln w="12700">
            <a:solidFill>
              <a:schemeClr val="tx1"/>
            </a:solidFill>
          </a:ln>
        </p:spPr>
        <p:txBody>
          <a:bodyPr wrap="square" rtlCol="0">
            <a:spAutoFit/>
          </a:bodyPr>
          <a:lstStyle/>
          <a:p>
            <a:pPr algn="ctr"/>
            <a:r>
              <a:rPr lang="en-US" altLang="ko-KR" sz="1000" dirty="0"/>
              <a:t>IMS</a:t>
            </a:r>
            <a:endParaRPr lang="ko-KR" altLang="en-US" sz="1000" dirty="0"/>
          </a:p>
        </p:txBody>
      </p:sp>
      <p:sp>
        <p:nvSpPr>
          <p:cNvPr id="214" name="TextBox 213">
            <a:extLst>
              <a:ext uri="{FF2B5EF4-FFF2-40B4-BE49-F238E27FC236}">
                <a16:creationId xmlns:a16="http://schemas.microsoft.com/office/drawing/2014/main" id="{836B1ADE-A248-4B96-9A78-18ABA02722C7}"/>
              </a:ext>
            </a:extLst>
          </p:cNvPr>
          <p:cNvSpPr txBox="1"/>
          <p:nvPr/>
        </p:nvSpPr>
        <p:spPr>
          <a:xfrm>
            <a:off x="9301058" y="3250192"/>
            <a:ext cx="596696" cy="246221"/>
          </a:xfrm>
          <a:prstGeom prst="rect">
            <a:avLst/>
          </a:prstGeom>
          <a:noFill/>
          <a:ln w="12700">
            <a:solidFill>
              <a:schemeClr val="tx1"/>
            </a:solidFill>
          </a:ln>
        </p:spPr>
        <p:txBody>
          <a:bodyPr wrap="square" rtlCol="0">
            <a:spAutoFit/>
          </a:bodyPr>
          <a:lstStyle/>
          <a:p>
            <a:pPr algn="ctr"/>
            <a:r>
              <a:rPr lang="en-US" altLang="ko-KR" sz="1000" dirty="0" err="1"/>
              <a:t>eNB</a:t>
            </a:r>
            <a:endParaRPr lang="ko-KR" altLang="en-US" sz="1000" dirty="0"/>
          </a:p>
        </p:txBody>
      </p:sp>
      <p:sp>
        <p:nvSpPr>
          <p:cNvPr id="217" name="TextBox 216">
            <a:extLst>
              <a:ext uri="{FF2B5EF4-FFF2-40B4-BE49-F238E27FC236}">
                <a16:creationId xmlns:a16="http://schemas.microsoft.com/office/drawing/2014/main" id="{EF51B397-AC80-44A1-B470-FC900F3D5B1E}"/>
              </a:ext>
            </a:extLst>
          </p:cNvPr>
          <p:cNvSpPr txBox="1"/>
          <p:nvPr/>
        </p:nvSpPr>
        <p:spPr>
          <a:xfrm>
            <a:off x="7790768" y="3250192"/>
            <a:ext cx="596696" cy="246221"/>
          </a:xfrm>
          <a:prstGeom prst="rect">
            <a:avLst/>
          </a:prstGeom>
          <a:noFill/>
          <a:ln w="12700">
            <a:solidFill>
              <a:schemeClr val="tx1"/>
            </a:solidFill>
          </a:ln>
        </p:spPr>
        <p:txBody>
          <a:bodyPr wrap="square" rtlCol="0">
            <a:spAutoFit/>
          </a:bodyPr>
          <a:lstStyle/>
          <a:p>
            <a:pPr algn="ctr"/>
            <a:r>
              <a:rPr lang="en-US" altLang="ko-KR" sz="1000" dirty="0"/>
              <a:t>UE1</a:t>
            </a:r>
            <a:endParaRPr lang="ko-KR" altLang="en-US" sz="1000" dirty="0"/>
          </a:p>
        </p:txBody>
      </p:sp>
      <p:grpSp>
        <p:nvGrpSpPr>
          <p:cNvPr id="218" name="그룹 217">
            <a:extLst>
              <a:ext uri="{FF2B5EF4-FFF2-40B4-BE49-F238E27FC236}">
                <a16:creationId xmlns:a16="http://schemas.microsoft.com/office/drawing/2014/main" id="{AF113D81-0FC8-4C60-981A-32731000C235}"/>
              </a:ext>
            </a:extLst>
          </p:cNvPr>
          <p:cNvGrpSpPr/>
          <p:nvPr/>
        </p:nvGrpSpPr>
        <p:grpSpPr>
          <a:xfrm>
            <a:off x="8604215" y="3170742"/>
            <a:ext cx="420403" cy="381975"/>
            <a:chOff x="5319441" y="5018576"/>
            <a:chExt cx="516583" cy="552280"/>
          </a:xfrm>
        </p:grpSpPr>
        <p:sp>
          <p:nvSpPr>
            <p:cNvPr id="219" name="직사각형 218">
              <a:extLst>
                <a:ext uri="{FF2B5EF4-FFF2-40B4-BE49-F238E27FC236}">
                  <a16:creationId xmlns:a16="http://schemas.microsoft.com/office/drawing/2014/main" id="{B215C647-7DA5-46E4-8959-AF5BEB47024F}"/>
                </a:ext>
              </a:extLst>
            </p:cNvPr>
            <p:cNvSpPr/>
            <p:nvPr/>
          </p:nvSpPr>
          <p:spPr>
            <a:xfrm rot="2766727">
              <a:off x="5603543" y="5140671"/>
              <a:ext cx="84069" cy="300305"/>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20" name="직사각형 219">
              <a:extLst>
                <a:ext uri="{FF2B5EF4-FFF2-40B4-BE49-F238E27FC236}">
                  <a16:creationId xmlns:a16="http://schemas.microsoft.com/office/drawing/2014/main" id="{2D34F3F4-A7C2-4F48-B29E-61981E8B474D}"/>
                </a:ext>
              </a:extLst>
            </p:cNvPr>
            <p:cNvSpPr/>
            <p:nvPr/>
          </p:nvSpPr>
          <p:spPr>
            <a:xfrm rot="2766727">
              <a:off x="5368450" y="5221849"/>
              <a:ext cx="552280" cy="145734"/>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21" name="직사각형 220">
              <a:extLst>
                <a:ext uri="{FF2B5EF4-FFF2-40B4-BE49-F238E27FC236}">
                  <a16:creationId xmlns:a16="http://schemas.microsoft.com/office/drawing/2014/main" id="{51D69012-BDDB-4243-B949-E5FF969A18F3}"/>
                </a:ext>
              </a:extLst>
            </p:cNvPr>
            <p:cNvSpPr/>
            <p:nvPr/>
          </p:nvSpPr>
          <p:spPr>
            <a:xfrm rot="2766727">
              <a:off x="5491198" y="5112026"/>
              <a:ext cx="84069" cy="145734"/>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22" name="직사각형 221">
              <a:extLst>
                <a:ext uri="{FF2B5EF4-FFF2-40B4-BE49-F238E27FC236}">
                  <a16:creationId xmlns:a16="http://schemas.microsoft.com/office/drawing/2014/main" id="{154104AD-B566-4F89-B10C-F2F9CE7FC9FD}"/>
                </a:ext>
              </a:extLst>
            </p:cNvPr>
            <p:cNvSpPr/>
            <p:nvPr/>
          </p:nvSpPr>
          <p:spPr>
            <a:xfrm rot="2766727">
              <a:off x="5720969" y="5334851"/>
              <a:ext cx="84069" cy="145734"/>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23" name="직사각형 222">
              <a:extLst>
                <a:ext uri="{FF2B5EF4-FFF2-40B4-BE49-F238E27FC236}">
                  <a16:creationId xmlns:a16="http://schemas.microsoft.com/office/drawing/2014/main" id="{316A73B7-8FC6-4BB1-9D2C-703B4F1A8FBA}"/>
                </a:ext>
              </a:extLst>
            </p:cNvPr>
            <p:cNvSpPr/>
            <p:nvPr/>
          </p:nvSpPr>
          <p:spPr>
            <a:xfrm rot="2766727">
              <a:off x="5515783" y="5337985"/>
              <a:ext cx="84069" cy="79796"/>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24" name="직사각형 223">
              <a:extLst>
                <a:ext uri="{FF2B5EF4-FFF2-40B4-BE49-F238E27FC236}">
                  <a16:creationId xmlns:a16="http://schemas.microsoft.com/office/drawing/2014/main" id="{024A8BE1-F2C1-405F-AD52-DC030F3F0860}"/>
                </a:ext>
              </a:extLst>
            </p:cNvPr>
            <p:cNvSpPr/>
            <p:nvPr/>
          </p:nvSpPr>
          <p:spPr>
            <a:xfrm rot="2766727">
              <a:off x="5685720" y="5174520"/>
              <a:ext cx="84069" cy="79796"/>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25" name="현 224">
              <a:extLst>
                <a:ext uri="{FF2B5EF4-FFF2-40B4-BE49-F238E27FC236}">
                  <a16:creationId xmlns:a16="http://schemas.microsoft.com/office/drawing/2014/main" id="{9A9B9366-AC9C-4959-BAB4-44A3EB843FB1}"/>
                </a:ext>
              </a:extLst>
            </p:cNvPr>
            <p:cNvSpPr/>
            <p:nvPr/>
          </p:nvSpPr>
          <p:spPr>
            <a:xfrm rot="7881697">
              <a:off x="5443623" y="5329081"/>
              <a:ext cx="123253" cy="182020"/>
            </a:xfrm>
            <a:prstGeom prst="chord">
              <a:avLst>
                <a:gd name="adj1" fmla="val 5426565"/>
                <a:gd name="adj2" fmla="val 16200000"/>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226" name="그룹 225">
              <a:extLst>
                <a:ext uri="{FF2B5EF4-FFF2-40B4-BE49-F238E27FC236}">
                  <a16:creationId xmlns:a16="http://schemas.microsoft.com/office/drawing/2014/main" id="{1CD2E9A0-FFC4-4F27-8202-186FD375773B}"/>
                </a:ext>
              </a:extLst>
            </p:cNvPr>
            <p:cNvGrpSpPr/>
            <p:nvPr/>
          </p:nvGrpSpPr>
          <p:grpSpPr>
            <a:xfrm>
              <a:off x="5319441" y="5323854"/>
              <a:ext cx="320538" cy="227774"/>
              <a:chOff x="5243241" y="5416987"/>
              <a:chExt cx="320538" cy="227774"/>
            </a:xfrm>
          </p:grpSpPr>
          <p:sp>
            <p:nvSpPr>
              <p:cNvPr id="230" name="원호 192">
                <a:extLst>
                  <a:ext uri="{FF2B5EF4-FFF2-40B4-BE49-F238E27FC236}">
                    <a16:creationId xmlns:a16="http://schemas.microsoft.com/office/drawing/2014/main" id="{91C26977-2FB0-4DCF-997F-54E2787D8381}"/>
                  </a:ext>
                </a:extLst>
              </p:cNvPr>
              <p:cNvSpPr/>
              <p:nvPr/>
            </p:nvSpPr>
            <p:spPr>
              <a:xfrm rot="8011661">
                <a:off x="5324548" y="5370605"/>
                <a:ext cx="192849" cy="285613"/>
              </a:xfrm>
              <a:prstGeom prst="arc">
                <a:avLst>
                  <a:gd name="adj1" fmla="val 19023645"/>
                  <a:gd name="adj2" fmla="val 2473917"/>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231" name="원호 192">
                <a:extLst>
                  <a:ext uri="{FF2B5EF4-FFF2-40B4-BE49-F238E27FC236}">
                    <a16:creationId xmlns:a16="http://schemas.microsoft.com/office/drawing/2014/main" id="{F39419FB-9DD2-4B0D-AA76-81694E1A760F}"/>
                  </a:ext>
                </a:extLst>
              </p:cNvPr>
              <p:cNvSpPr/>
              <p:nvPr/>
            </p:nvSpPr>
            <p:spPr>
              <a:xfrm rot="8011661">
                <a:off x="5289623" y="5405530"/>
                <a:ext cx="192849" cy="285613"/>
              </a:xfrm>
              <a:prstGeom prst="arc">
                <a:avLst>
                  <a:gd name="adj1" fmla="val 18410701"/>
                  <a:gd name="adj2" fmla="val 3170543"/>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grpSp>
        <p:cxnSp>
          <p:nvCxnSpPr>
            <p:cNvPr id="227" name="직선 연결선 226">
              <a:extLst>
                <a:ext uri="{FF2B5EF4-FFF2-40B4-BE49-F238E27FC236}">
                  <a16:creationId xmlns:a16="http://schemas.microsoft.com/office/drawing/2014/main" id="{01A1BA70-BCAC-46C8-99FE-023567BF457A}"/>
                </a:ext>
              </a:extLst>
            </p:cNvPr>
            <p:cNvCxnSpPr>
              <a:cxnSpLocks/>
              <a:stCxn id="220" idx="1"/>
              <a:endCxn id="220" idx="3"/>
            </p:cNvCxnSpPr>
            <p:nvPr/>
          </p:nvCxnSpPr>
          <p:spPr>
            <a:xfrm>
              <a:off x="5453156" y="5095701"/>
              <a:ext cx="382868" cy="3980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8" name="직선 연결선 227">
              <a:extLst>
                <a:ext uri="{FF2B5EF4-FFF2-40B4-BE49-F238E27FC236}">
                  <a16:creationId xmlns:a16="http://schemas.microsoft.com/office/drawing/2014/main" id="{6C6C5AB1-BFD9-4465-A84F-6A4BE837FC49}"/>
                </a:ext>
              </a:extLst>
            </p:cNvPr>
            <p:cNvCxnSpPr/>
            <p:nvPr/>
          </p:nvCxnSpPr>
          <p:spPr>
            <a:xfrm flipH="1">
              <a:off x="5470525" y="5413375"/>
              <a:ext cx="38100" cy="365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29" name="타원 228">
              <a:extLst>
                <a:ext uri="{FF2B5EF4-FFF2-40B4-BE49-F238E27FC236}">
                  <a16:creationId xmlns:a16="http://schemas.microsoft.com/office/drawing/2014/main" id="{3E105395-43BD-4DCC-B8ED-1F716862F8B9}"/>
                </a:ext>
              </a:extLst>
            </p:cNvPr>
            <p:cNvSpPr/>
            <p:nvPr/>
          </p:nvSpPr>
          <p:spPr>
            <a:xfrm>
              <a:off x="5443199" y="5437686"/>
              <a:ext cx="45719"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233" name="TextBox 232">
            <a:extLst>
              <a:ext uri="{FF2B5EF4-FFF2-40B4-BE49-F238E27FC236}">
                <a16:creationId xmlns:a16="http://schemas.microsoft.com/office/drawing/2014/main" id="{8AAB60E2-AE37-4192-BA69-2F5F54FE80A9}"/>
              </a:ext>
            </a:extLst>
          </p:cNvPr>
          <p:cNvSpPr txBox="1"/>
          <p:nvPr/>
        </p:nvSpPr>
        <p:spPr>
          <a:xfrm>
            <a:off x="7950213" y="3823102"/>
            <a:ext cx="2610560" cy="276999"/>
          </a:xfrm>
          <a:prstGeom prst="rect">
            <a:avLst/>
          </a:prstGeom>
          <a:solidFill>
            <a:schemeClr val="accent5">
              <a:lumMod val="20000"/>
              <a:lumOff val="80000"/>
            </a:schemeClr>
          </a:solidFill>
          <a:ln>
            <a:solidFill>
              <a:schemeClr val="accent1">
                <a:lumMod val="75000"/>
              </a:schemeClr>
            </a:solidFill>
          </a:ln>
        </p:spPr>
        <p:txBody>
          <a:bodyPr wrap="square" rtlCol="0">
            <a:spAutoFit/>
          </a:bodyPr>
          <a:lstStyle/>
          <a:p>
            <a:pPr algn="ctr"/>
            <a:r>
              <a:rPr lang="en-US" altLang="ko-KR" sz="1200" dirty="0">
                <a:latin typeface="Calibri" panose="020F0502020204030204" pitchFamily="34" charset="0"/>
                <a:ea typeface="Calibri" panose="020F0502020204030204" pitchFamily="34" charset="0"/>
                <a:cs typeface="Calibri" panose="020F0502020204030204" pitchFamily="34" charset="0"/>
              </a:rPr>
              <a:t>1. Service Request</a:t>
            </a:r>
            <a:endParaRPr lang="ko-KR" altLang="en-US" sz="1200" dirty="0">
              <a:latin typeface="Calibri" panose="020F0502020204030204" pitchFamily="34" charset="0"/>
              <a:cs typeface="Calibri" panose="020F0502020204030204" pitchFamily="34" charset="0"/>
            </a:endParaRPr>
          </a:p>
        </p:txBody>
      </p:sp>
      <p:sp>
        <p:nvSpPr>
          <p:cNvPr id="252" name="TextBox 251">
            <a:extLst>
              <a:ext uri="{FF2B5EF4-FFF2-40B4-BE49-F238E27FC236}">
                <a16:creationId xmlns:a16="http://schemas.microsoft.com/office/drawing/2014/main" id="{0C70B054-A868-4A19-BCBD-51F0588387FE}"/>
              </a:ext>
            </a:extLst>
          </p:cNvPr>
          <p:cNvSpPr txBox="1"/>
          <p:nvPr/>
        </p:nvSpPr>
        <p:spPr>
          <a:xfrm>
            <a:off x="7950213" y="4283901"/>
            <a:ext cx="3220558" cy="276999"/>
          </a:xfrm>
          <a:prstGeom prst="rect">
            <a:avLst/>
          </a:prstGeom>
          <a:solidFill>
            <a:schemeClr val="accent2">
              <a:lumMod val="20000"/>
              <a:lumOff val="80000"/>
            </a:schemeClr>
          </a:solidFill>
          <a:ln>
            <a:solidFill>
              <a:schemeClr val="tx1"/>
            </a:solidFill>
          </a:ln>
        </p:spPr>
        <p:txBody>
          <a:bodyPr wrap="square" rtlCol="0">
            <a:spAutoFit/>
          </a:bodyPr>
          <a:lstStyle/>
          <a:p>
            <a:pPr algn="ctr"/>
            <a:r>
              <a:rPr lang="en-US" altLang="ko-KR" sz="1200" dirty="0">
                <a:latin typeface="Calibri" panose="020F0502020204030204" pitchFamily="34" charset="0"/>
                <a:ea typeface="Calibri" panose="020F0502020204030204" pitchFamily="34" charset="0"/>
                <a:cs typeface="Calibri" panose="020F0502020204030204" pitchFamily="34" charset="0"/>
              </a:rPr>
              <a:t>2. SIP INVITE</a:t>
            </a:r>
            <a:endParaRPr lang="ko-KR" altLang="en-US" sz="1200" dirty="0">
              <a:latin typeface="Calibri" panose="020F0502020204030204" pitchFamily="34" charset="0"/>
              <a:cs typeface="Calibri" panose="020F0502020204030204" pitchFamily="34" charset="0"/>
            </a:endParaRPr>
          </a:p>
        </p:txBody>
      </p:sp>
      <p:sp>
        <p:nvSpPr>
          <p:cNvPr id="255" name="TextBox 254">
            <a:extLst>
              <a:ext uri="{FF2B5EF4-FFF2-40B4-BE49-F238E27FC236}">
                <a16:creationId xmlns:a16="http://schemas.microsoft.com/office/drawing/2014/main" id="{9E8EE7F3-2A98-4F12-BDFB-6AA1D4C096C2}"/>
              </a:ext>
            </a:extLst>
          </p:cNvPr>
          <p:cNvSpPr txBox="1"/>
          <p:nvPr/>
        </p:nvSpPr>
        <p:spPr>
          <a:xfrm>
            <a:off x="7950213" y="4715589"/>
            <a:ext cx="2539722" cy="276999"/>
          </a:xfrm>
          <a:prstGeom prst="rect">
            <a:avLst/>
          </a:prstGeom>
          <a:solidFill>
            <a:schemeClr val="accent6">
              <a:lumMod val="20000"/>
              <a:lumOff val="80000"/>
            </a:schemeClr>
          </a:solidFill>
          <a:ln>
            <a:solidFill>
              <a:schemeClr val="accent6">
                <a:lumMod val="75000"/>
              </a:schemeClr>
            </a:solidFill>
          </a:ln>
        </p:spPr>
        <p:txBody>
          <a:bodyPr wrap="square" rtlCol="0">
            <a:spAutoFit/>
          </a:bodyPr>
          <a:lstStyle/>
          <a:p>
            <a:pPr algn="ctr"/>
            <a:r>
              <a:rPr lang="en-US" altLang="ko-KR" sz="1200" dirty="0">
                <a:latin typeface="Calibri" panose="020F0502020204030204" pitchFamily="34" charset="0"/>
                <a:ea typeface="Calibri" panose="020F0502020204030204" pitchFamily="34" charset="0"/>
                <a:cs typeface="Calibri" panose="020F0502020204030204" pitchFamily="34" charset="0"/>
              </a:rPr>
              <a:t>3. EPS bearer setup</a:t>
            </a:r>
            <a:endParaRPr lang="ko-KR" altLang="en-US" sz="1200" dirty="0">
              <a:latin typeface="Calibri" panose="020F0502020204030204" pitchFamily="34" charset="0"/>
              <a:cs typeface="Calibri" panose="020F0502020204030204" pitchFamily="34" charset="0"/>
            </a:endParaRPr>
          </a:p>
        </p:txBody>
      </p:sp>
      <p:sp>
        <p:nvSpPr>
          <p:cNvPr id="272" name="TextBox 271">
            <a:extLst>
              <a:ext uri="{FF2B5EF4-FFF2-40B4-BE49-F238E27FC236}">
                <a16:creationId xmlns:a16="http://schemas.microsoft.com/office/drawing/2014/main" id="{41EF2F27-DE14-41F4-90E2-FE3324FF5A32}"/>
              </a:ext>
            </a:extLst>
          </p:cNvPr>
          <p:cNvSpPr txBox="1"/>
          <p:nvPr/>
        </p:nvSpPr>
        <p:spPr>
          <a:xfrm>
            <a:off x="7950213" y="5120517"/>
            <a:ext cx="3218112" cy="246221"/>
          </a:xfrm>
          <a:prstGeom prst="rect">
            <a:avLst/>
          </a:prstGeom>
          <a:solidFill>
            <a:schemeClr val="accent2">
              <a:lumMod val="20000"/>
              <a:lumOff val="80000"/>
            </a:schemeClr>
          </a:solidFill>
          <a:ln>
            <a:solidFill>
              <a:schemeClr val="tx1"/>
            </a:solidFill>
          </a:ln>
        </p:spPr>
        <p:txBody>
          <a:bodyPr wrap="square" rtlCol="0">
            <a:spAutoFit/>
          </a:bodyPr>
          <a:lstStyle/>
          <a:p>
            <a:pPr algn="ctr"/>
            <a:r>
              <a:rPr lang="en-US" altLang="ko-KR" sz="1000" dirty="0"/>
              <a:t>4. SIP 180</a:t>
            </a:r>
            <a:endParaRPr lang="ko-KR" altLang="en-US" sz="1000" dirty="0"/>
          </a:p>
        </p:txBody>
      </p:sp>
    </p:spTree>
    <p:extLst>
      <p:ext uri="{BB962C8B-B14F-4D97-AF65-F5344CB8AC3E}">
        <p14:creationId xmlns:p14="http://schemas.microsoft.com/office/powerpoint/2010/main" val="11731434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F00AD8-06BB-D96F-1A10-8CA5DB0361B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DE80FC-AC5C-5A16-8060-956DC3178858}"/>
              </a:ext>
            </a:extLst>
          </p:cNvPr>
          <p:cNvSpPr>
            <a:spLocks noGrp="1"/>
          </p:cNvSpPr>
          <p:nvPr>
            <p:ph type="title"/>
          </p:nvPr>
        </p:nvSpPr>
        <p:spPr/>
        <p:txBody>
          <a:bodyPr>
            <a:noAutofit/>
          </a:bodyPr>
          <a:lstStyle/>
          <a:p>
            <a:r>
              <a:rPr lang="en-US" altLang="ko-KR" sz="2800" dirty="0"/>
              <a:t>Observation #1. Call Setup Time Reduction on SIP exchanges (1/2)</a:t>
            </a:r>
            <a:endParaRPr lang="ko-KR" altLang="en-US" sz="2800" dirty="0"/>
          </a:p>
        </p:txBody>
      </p:sp>
      <p:sp>
        <p:nvSpPr>
          <p:cNvPr id="4" name="Slide Number Placeholder 3">
            <a:extLst>
              <a:ext uri="{FF2B5EF4-FFF2-40B4-BE49-F238E27FC236}">
                <a16:creationId xmlns:a16="http://schemas.microsoft.com/office/drawing/2014/main" id="{D0794FF9-7946-6CBD-A443-0D534F0AD6FA}"/>
              </a:ext>
            </a:extLst>
          </p:cNvPr>
          <p:cNvSpPr>
            <a:spLocks noGrp="1"/>
          </p:cNvSpPr>
          <p:nvPr>
            <p:ph type="sldNum" sz="quarter" idx="12"/>
          </p:nvPr>
        </p:nvSpPr>
        <p:spPr/>
        <p:txBody>
          <a:bodyPr/>
          <a:lstStyle/>
          <a:p>
            <a:fld id="{25F5DF48-2534-4513-BD43-E3E90888DDC1}" type="slidenum">
              <a:rPr lang="ko-KR" altLang="en-US" smtClean="0"/>
              <a:pPr/>
              <a:t>12</a:t>
            </a:fld>
            <a:endParaRPr lang="ko-KR" altLang="en-US" dirty="0"/>
          </a:p>
        </p:txBody>
      </p:sp>
      <p:sp>
        <p:nvSpPr>
          <p:cNvPr id="455" name="Content Placeholder 2">
            <a:extLst>
              <a:ext uri="{FF2B5EF4-FFF2-40B4-BE49-F238E27FC236}">
                <a16:creationId xmlns:a16="http://schemas.microsoft.com/office/drawing/2014/main" id="{8D4B520D-26D4-2CC9-8716-18560F84BB2A}"/>
              </a:ext>
            </a:extLst>
          </p:cNvPr>
          <p:cNvSpPr txBox="1">
            <a:spLocks/>
          </p:cNvSpPr>
          <p:nvPr/>
        </p:nvSpPr>
        <p:spPr>
          <a:xfrm>
            <a:off x="306701" y="1975888"/>
            <a:ext cx="5474372" cy="1530367"/>
          </a:xfrm>
          <a:prstGeom prst="rect">
            <a:avLst/>
          </a:prstGeom>
        </p:spPr>
        <p:txBody>
          <a:bodyPr/>
          <a:lstStyle>
            <a:lvl1pPr marL="228600" indent="-228600" algn="l" defTabSz="914400" rtl="0" eaLnBrk="1" latinLnBrk="1" hangingPunct="1">
              <a:lnSpc>
                <a:spcPct val="100000"/>
              </a:lnSpc>
              <a:spcBef>
                <a:spcPts val="1000"/>
              </a:spcBef>
              <a:buFont typeface="Wingdings" panose="05000000000000000000" pitchFamily="2" charset="2"/>
              <a:buChar char="§"/>
              <a:defRPr lang="ko-KR" altLang="en-US" sz="2400" b="1" kern="1200" spc="-30" baseline="0" dirty="0" smtClean="0">
                <a:ln>
                  <a:solidFill>
                    <a:schemeClr val="accent1">
                      <a:alpha val="0"/>
                    </a:schemeClr>
                  </a:solidFill>
                </a:ln>
                <a:solidFill>
                  <a:schemeClr val="tx1"/>
                </a:solidFill>
                <a:latin typeface="Calibri" panose="020F0502020204030204" pitchFamily="34" charset="0"/>
                <a:ea typeface="+mn-ea"/>
                <a:cs typeface="Calibri" pitchFamily="34" charset="0"/>
              </a:defRPr>
            </a:lvl1pPr>
            <a:lvl2pPr marL="685800" indent="-228600" algn="l" defTabSz="914400" rtl="0" eaLnBrk="1" latinLnBrk="1"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1" hangingPunct="1">
              <a:lnSpc>
                <a:spcPct val="100000"/>
              </a:lnSpc>
              <a:spcBef>
                <a:spcPts val="500"/>
              </a:spcBef>
              <a:buFont typeface="맑은 고딕" panose="020B0503020000020004" pitchFamily="50" charset="-127"/>
              <a:buChar char="-"/>
              <a:defRPr sz="18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400" kern="1200">
                <a:solidFill>
                  <a:schemeClr val="accent5">
                    <a:lumMod val="75000"/>
                  </a:schemeClr>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400" kern="1200">
                <a:solidFill>
                  <a:schemeClr val="accent5">
                    <a:lumMod val="75000"/>
                  </a:schemeClr>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buNone/>
            </a:pPr>
            <a:endParaRPr lang="en-US" altLang="ko-KR" sz="1600" dirty="0"/>
          </a:p>
        </p:txBody>
      </p:sp>
      <p:sp>
        <p:nvSpPr>
          <p:cNvPr id="6" name="내용 개체 틀 5">
            <a:extLst>
              <a:ext uri="{FF2B5EF4-FFF2-40B4-BE49-F238E27FC236}">
                <a16:creationId xmlns:a16="http://schemas.microsoft.com/office/drawing/2014/main" id="{B9977B6F-C13E-6F09-9CB5-BAE95435C41A}"/>
              </a:ext>
            </a:extLst>
          </p:cNvPr>
          <p:cNvSpPr>
            <a:spLocks noGrp="1"/>
          </p:cNvSpPr>
          <p:nvPr>
            <p:ph idx="1"/>
          </p:nvPr>
        </p:nvSpPr>
        <p:spPr>
          <a:xfrm>
            <a:off x="320510" y="912695"/>
            <a:ext cx="11547837" cy="2076038"/>
          </a:xfrm>
        </p:spPr>
        <p:txBody>
          <a:bodyPr/>
          <a:lstStyle/>
          <a:p>
            <a:r>
              <a:rPr lang="en-US" altLang="ko-KR" sz="1600" b="0" dirty="0"/>
              <a:t>Several large (i.e. more than thousands of bytes) SIP messages need to be exchanged over low rate (e.g. 1 ~ 3 kbps) during call setup procedure. One of potential enhancements to reduce the transmission delay of those large SIP messages is using SIGCOMP.  SIGCOMP is a text-based compression mechanism to compress SIP signaling messages with pre-configured dictionary between the UE and the P-CSCF. Its compression ratio is known as 20% ~ 35%</a:t>
            </a:r>
          </a:p>
          <a:p>
            <a:r>
              <a:rPr lang="en-US" altLang="ko-KR" sz="1600" b="0" dirty="0"/>
              <a:t>When it is used, the UE and P-CSCF behavior for supporting SIGCOMP is specified in 3GPP TS 24.229 clause 8, while GSMA IR.92 prohibits using of SIGCOMP when the initial IMS registration is performed in E-UTRAN access.</a:t>
            </a:r>
          </a:p>
          <a:p>
            <a:r>
              <a:rPr lang="en-US" altLang="ko-KR" sz="1600" b="0" dirty="0"/>
              <a:t>As shown in the table 1, the Call Setup Time can be significantly reduced, e.g., 6.8~14.2 seconds</a:t>
            </a:r>
          </a:p>
          <a:p>
            <a:r>
              <a:rPr lang="en-US" altLang="ko-KR" sz="1600" b="0" dirty="0"/>
              <a:t>Table 2 shows the Call Setup Times depending on the compression ratio</a:t>
            </a:r>
          </a:p>
        </p:txBody>
      </p:sp>
      <p:graphicFrame>
        <p:nvGraphicFramePr>
          <p:cNvPr id="9" name="표 8">
            <a:extLst>
              <a:ext uri="{FF2B5EF4-FFF2-40B4-BE49-F238E27FC236}">
                <a16:creationId xmlns:a16="http://schemas.microsoft.com/office/drawing/2014/main" id="{10DCF667-E075-E484-47EB-CDDEB8C2499C}"/>
              </a:ext>
            </a:extLst>
          </p:cNvPr>
          <p:cNvGraphicFramePr>
            <a:graphicFrameLocks noGrp="1"/>
          </p:cNvGraphicFramePr>
          <p:nvPr>
            <p:extLst>
              <p:ext uri="{D42A27DB-BD31-4B8C-83A1-F6EECF244321}">
                <p14:modId xmlns:p14="http://schemas.microsoft.com/office/powerpoint/2010/main" val="3602440643"/>
              </p:ext>
            </p:extLst>
          </p:nvPr>
        </p:nvGraphicFramePr>
        <p:xfrm>
          <a:off x="702734" y="3831155"/>
          <a:ext cx="4337565" cy="1920240"/>
        </p:xfrm>
        <a:graphic>
          <a:graphicData uri="http://schemas.openxmlformats.org/drawingml/2006/table">
            <a:tbl>
              <a:tblPr firstRow="1" bandRow="1">
                <a:tableStyleId>{7E9639D4-E3E2-4D34-9284-5A2195B3D0D7}</a:tableStyleId>
              </a:tblPr>
              <a:tblGrid>
                <a:gridCol w="402480">
                  <a:extLst>
                    <a:ext uri="{9D8B030D-6E8A-4147-A177-3AD203B41FA5}">
                      <a16:colId xmlns:a16="http://schemas.microsoft.com/office/drawing/2014/main" val="479890767"/>
                    </a:ext>
                  </a:extLst>
                </a:gridCol>
                <a:gridCol w="1332546">
                  <a:extLst>
                    <a:ext uri="{9D8B030D-6E8A-4147-A177-3AD203B41FA5}">
                      <a16:colId xmlns:a16="http://schemas.microsoft.com/office/drawing/2014/main" val="929083716"/>
                    </a:ext>
                  </a:extLst>
                </a:gridCol>
                <a:gridCol w="867513">
                  <a:extLst>
                    <a:ext uri="{9D8B030D-6E8A-4147-A177-3AD203B41FA5}">
                      <a16:colId xmlns:a16="http://schemas.microsoft.com/office/drawing/2014/main" val="1342911994"/>
                    </a:ext>
                  </a:extLst>
                </a:gridCol>
                <a:gridCol w="867513">
                  <a:extLst>
                    <a:ext uri="{9D8B030D-6E8A-4147-A177-3AD203B41FA5}">
                      <a16:colId xmlns:a16="http://schemas.microsoft.com/office/drawing/2014/main" val="1538248055"/>
                    </a:ext>
                  </a:extLst>
                </a:gridCol>
                <a:gridCol w="867513">
                  <a:extLst>
                    <a:ext uri="{9D8B030D-6E8A-4147-A177-3AD203B41FA5}">
                      <a16:colId xmlns:a16="http://schemas.microsoft.com/office/drawing/2014/main" val="945339177"/>
                    </a:ext>
                  </a:extLst>
                </a:gridCol>
              </a:tblGrid>
              <a:tr h="235131">
                <a:tc>
                  <a:txBody>
                    <a:bodyPr/>
                    <a:lstStyle/>
                    <a:p>
                      <a:pPr latinLnBrk="1"/>
                      <a:endParaRPr lang="ko-KR" altLang="en-US" sz="1200" dirty="0">
                        <a:solidFill>
                          <a:schemeClr val="bg1"/>
                        </a:solidFill>
                        <a:latin typeface="Calibri" panose="020F0502020204030204" pitchFamily="34" charset="0"/>
                        <a:cs typeface="Calibri" panose="020F0502020204030204" pitchFamily="34" charset="0"/>
                      </a:endParaRPr>
                    </a:p>
                  </a:txBody>
                  <a:tcPr/>
                </a:tc>
                <a:tc rowSpan="2">
                  <a:txBody>
                    <a:bodyPr/>
                    <a:lstStyle/>
                    <a:p>
                      <a:pPr latinLnBrk="1"/>
                      <a:r>
                        <a:rPr lang="en-US" altLang="ko-KR" sz="1200" dirty="0">
                          <a:solidFill>
                            <a:schemeClr val="bg1"/>
                          </a:solidFill>
                          <a:latin typeface="Calibri" panose="020F0502020204030204" pitchFamily="34" charset="0"/>
                          <a:cs typeface="Calibri" panose="020F0502020204030204" pitchFamily="34" charset="0"/>
                        </a:rPr>
                        <a:t>Procedure</a:t>
                      </a:r>
                      <a:endParaRPr lang="ko-KR" altLang="en-US" sz="1200" dirty="0">
                        <a:solidFill>
                          <a:schemeClr val="bg1"/>
                        </a:solidFill>
                        <a:latin typeface="Calibri" panose="020F0502020204030204" pitchFamily="34" charset="0"/>
                        <a:cs typeface="Calibri" panose="020F0502020204030204" pitchFamily="34" charset="0"/>
                      </a:endParaRPr>
                    </a:p>
                  </a:txBody>
                  <a:tcPr>
                    <a:lnB w="12700" cap="flat" cmpd="sng" algn="ctr">
                      <a:solidFill>
                        <a:schemeClr val="tx1"/>
                      </a:solidFill>
                      <a:prstDash val="solid"/>
                      <a:round/>
                      <a:headEnd type="none" w="med" len="med"/>
                      <a:tailEnd type="none" w="med" len="med"/>
                    </a:lnB>
                  </a:tcPr>
                </a:tc>
                <a:tc gridSpan="3">
                  <a:txBody>
                    <a:bodyPr/>
                    <a:lstStyle/>
                    <a:p>
                      <a:pPr latinLnBrk="1"/>
                      <a:r>
                        <a:rPr lang="en-US" altLang="ko-KR" sz="1200" dirty="0">
                          <a:solidFill>
                            <a:schemeClr val="bg1"/>
                          </a:solidFill>
                          <a:latin typeface="Calibri" panose="020F0502020204030204" pitchFamily="34" charset="0"/>
                          <a:cs typeface="Calibri" panose="020F0502020204030204" pitchFamily="34" charset="0"/>
                        </a:rPr>
                        <a:t>Delay in sec (compression ratio: 30%)</a:t>
                      </a:r>
                      <a:endParaRPr lang="ko-KR" altLang="en-US" sz="1200" dirty="0">
                        <a:solidFill>
                          <a:schemeClr val="bg1"/>
                        </a:solidFill>
                        <a:latin typeface="Calibri" panose="020F0502020204030204" pitchFamily="34" charset="0"/>
                        <a:cs typeface="Calibri" panose="020F0502020204030204" pitchFamily="34" charset="0"/>
                      </a:endParaRPr>
                    </a:p>
                  </a:txBody>
                  <a:tcPr/>
                </a:tc>
                <a:tc hMerge="1">
                  <a:txBody>
                    <a:bodyPr/>
                    <a:lstStyle/>
                    <a:p>
                      <a:pPr latinLnBrk="1"/>
                      <a:endParaRPr lang="ko-KR" altLang="en-US" sz="1400" dirty="0">
                        <a:solidFill>
                          <a:schemeClr val="bg1"/>
                        </a:solidFill>
                        <a:latin typeface="Calibri" panose="020F0502020204030204" pitchFamily="34" charset="0"/>
                        <a:cs typeface="Calibri" panose="020F0502020204030204" pitchFamily="34" charset="0"/>
                      </a:endParaRPr>
                    </a:p>
                  </a:txBody>
                  <a:tcPr/>
                </a:tc>
                <a:tc hMerge="1">
                  <a:txBody>
                    <a:bodyPr/>
                    <a:lstStyle/>
                    <a:p>
                      <a:pPr latinLnBrk="1"/>
                      <a:endParaRPr lang="ko-KR" altLang="en-US" sz="1400" dirty="0">
                        <a:solidFill>
                          <a:schemeClr val="bg1"/>
                        </a:solidFill>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2525529183"/>
                  </a:ext>
                </a:extLst>
              </a:tr>
              <a:tr h="235131">
                <a:tc>
                  <a:txBody>
                    <a:bodyPr/>
                    <a:lstStyle/>
                    <a:p>
                      <a:pPr latinLnBrk="1"/>
                      <a:endParaRPr lang="ko-KR" altLang="en-US" sz="1200" dirty="0">
                        <a:solidFill>
                          <a:schemeClr val="bg1"/>
                        </a:solidFill>
                        <a:latin typeface="Calibri" panose="020F0502020204030204" pitchFamily="34" charset="0"/>
                        <a:cs typeface="Calibri" panose="020F0502020204030204" pitchFamily="34" charset="0"/>
                      </a:endParaRPr>
                    </a:p>
                  </a:txBody>
                  <a:tcPr>
                    <a:lnB w="12700" cap="flat" cmpd="sng" algn="ctr">
                      <a:solidFill>
                        <a:schemeClr val="tx1"/>
                      </a:solidFill>
                      <a:prstDash val="solid"/>
                      <a:round/>
                      <a:headEnd type="none" w="med" len="med"/>
                      <a:tailEnd type="none" w="med" len="med"/>
                    </a:lnB>
                    <a:solidFill>
                      <a:schemeClr val="tx1"/>
                    </a:solidFill>
                  </a:tcPr>
                </a:tc>
                <a:tc vMerge="1">
                  <a:txBody>
                    <a:bodyPr/>
                    <a:lstStyle/>
                    <a:p>
                      <a:pPr latinLnBrk="1"/>
                      <a:endParaRPr lang="ko-KR" altLang="en-US" sz="1200" dirty="0">
                        <a:solidFill>
                          <a:schemeClr val="bg1"/>
                        </a:solidFill>
                        <a:latin typeface="Calibri" panose="020F0502020204030204" pitchFamily="34" charset="0"/>
                        <a:cs typeface="Calibri" panose="020F0502020204030204" pitchFamily="34" charset="0"/>
                      </a:endParaRPr>
                    </a:p>
                  </a:txBody>
                  <a:tcPr>
                    <a:solidFill>
                      <a:schemeClr val="tx1"/>
                    </a:solidFill>
                  </a:tcPr>
                </a:tc>
                <a:tc>
                  <a:txBody>
                    <a:bodyPr/>
                    <a:lstStyle/>
                    <a:p>
                      <a:pPr latinLnBrk="1"/>
                      <a:r>
                        <a:rPr lang="en-US" altLang="ko-KR" sz="1200" dirty="0">
                          <a:solidFill>
                            <a:schemeClr val="bg1"/>
                          </a:solidFill>
                          <a:latin typeface="Calibri" panose="020F0502020204030204" pitchFamily="34" charset="0"/>
                          <a:cs typeface="Calibri" panose="020F0502020204030204" pitchFamily="34" charset="0"/>
                        </a:rPr>
                        <a:t>1kbps</a:t>
                      </a:r>
                      <a:endParaRPr lang="ko-KR" altLang="en-US" sz="1200" dirty="0">
                        <a:solidFill>
                          <a:schemeClr val="bg1"/>
                        </a:solidFill>
                        <a:latin typeface="Calibri" panose="020F0502020204030204" pitchFamily="34" charset="0"/>
                        <a:cs typeface="Calibri" panose="020F0502020204030204" pitchFamily="34" charset="0"/>
                      </a:endParaRPr>
                    </a:p>
                  </a:txBody>
                  <a:tcPr>
                    <a:lnB w="12700" cap="flat" cmpd="sng" algn="ctr">
                      <a:solidFill>
                        <a:schemeClr val="tx1"/>
                      </a:solidFill>
                      <a:prstDash val="solid"/>
                      <a:round/>
                      <a:headEnd type="none" w="med" len="med"/>
                      <a:tailEnd type="none" w="med" len="med"/>
                    </a:lnB>
                    <a:solidFill>
                      <a:schemeClr val="tx1"/>
                    </a:solidFill>
                  </a:tcPr>
                </a:tc>
                <a:tc>
                  <a:txBody>
                    <a:bodyPr/>
                    <a:lstStyle/>
                    <a:p>
                      <a:pPr latinLnBrk="1"/>
                      <a:r>
                        <a:rPr lang="en-US" altLang="ko-KR" sz="1200" dirty="0">
                          <a:solidFill>
                            <a:schemeClr val="bg1"/>
                          </a:solidFill>
                          <a:latin typeface="Calibri" panose="020F0502020204030204" pitchFamily="34" charset="0"/>
                          <a:cs typeface="Calibri" panose="020F0502020204030204" pitchFamily="34" charset="0"/>
                        </a:rPr>
                        <a:t>2kbps</a:t>
                      </a:r>
                      <a:endParaRPr lang="ko-KR" altLang="en-US" sz="1200" dirty="0">
                        <a:solidFill>
                          <a:schemeClr val="bg1"/>
                        </a:solidFill>
                        <a:latin typeface="Calibri" panose="020F0502020204030204" pitchFamily="34" charset="0"/>
                        <a:cs typeface="Calibri" panose="020F0502020204030204" pitchFamily="34" charset="0"/>
                      </a:endParaRPr>
                    </a:p>
                  </a:txBody>
                  <a:tcPr>
                    <a:lnB w="12700" cap="flat" cmpd="sng" algn="ctr">
                      <a:solidFill>
                        <a:schemeClr val="tx1"/>
                      </a:solidFill>
                      <a:prstDash val="solid"/>
                      <a:round/>
                      <a:headEnd type="none" w="med" len="med"/>
                      <a:tailEnd type="none" w="med" len="med"/>
                    </a:lnB>
                    <a:solidFill>
                      <a:schemeClr val="tx1"/>
                    </a:solidFill>
                  </a:tcPr>
                </a:tc>
                <a:tc>
                  <a:txBody>
                    <a:bodyPr/>
                    <a:lstStyle/>
                    <a:p>
                      <a:pPr latinLnBrk="1"/>
                      <a:r>
                        <a:rPr lang="en-US" altLang="ko-KR" sz="1200" dirty="0">
                          <a:solidFill>
                            <a:schemeClr val="bg1"/>
                          </a:solidFill>
                          <a:latin typeface="Calibri" panose="020F0502020204030204" pitchFamily="34" charset="0"/>
                          <a:cs typeface="Calibri" panose="020F0502020204030204" pitchFamily="34" charset="0"/>
                        </a:rPr>
                        <a:t>3kbps</a:t>
                      </a:r>
                      <a:endParaRPr lang="ko-KR" altLang="en-US" sz="1200" dirty="0">
                        <a:solidFill>
                          <a:schemeClr val="bg1"/>
                        </a:solidFill>
                        <a:latin typeface="Calibri" panose="020F0502020204030204" pitchFamily="34" charset="0"/>
                        <a:cs typeface="Calibri" panose="020F0502020204030204" pitchFamily="34" charset="0"/>
                      </a:endParaRPr>
                    </a:p>
                  </a:txBody>
                  <a:tcPr>
                    <a:lnB w="12700" cap="flat" cmpd="sng" algn="ctr">
                      <a:solidFill>
                        <a:schemeClr val="tx1"/>
                      </a:solidFill>
                      <a:prstDash val="solid"/>
                      <a:round/>
                      <a:headEnd type="none" w="med" len="med"/>
                      <a:tailEnd type="none" w="med" len="med"/>
                    </a:lnB>
                    <a:solidFill>
                      <a:schemeClr val="tx1"/>
                    </a:solidFill>
                  </a:tcPr>
                </a:tc>
                <a:extLst>
                  <a:ext uri="{0D108BD9-81ED-4DB2-BD59-A6C34878D82A}">
                    <a16:rowId xmlns:a16="http://schemas.microsoft.com/office/drawing/2014/main" val="907752405"/>
                  </a:ext>
                </a:extLst>
              </a:tr>
              <a:tr h="235131">
                <a:tc>
                  <a:txBody>
                    <a:bodyPr/>
                    <a:lstStyle/>
                    <a:p>
                      <a:pPr latinLnBrk="1"/>
                      <a:r>
                        <a:rPr lang="en-US" altLang="ko-KR" sz="1200" dirty="0">
                          <a:latin typeface="Calibri" panose="020F0502020204030204" pitchFamily="34" charset="0"/>
                          <a:ea typeface="Calibri" panose="020F0502020204030204" pitchFamily="34" charset="0"/>
                          <a:cs typeface="Calibri" panose="020F0502020204030204" pitchFamily="34" charset="0"/>
                        </a:rPr>
                        <a:t>1</a:t>
                      </a:r>
                      <a:endParaRPr lang="ko-KR" altLang="en-US" sz="120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latinLnBrk="1"/>
                      <a:r>
                        <a:rPr lang="en-US" altLang="ko-KR" sz="1200" dirty="0">
                          <a:latin typeface="Calibri" panose="020F0502020204030204" pitchFamily="34" charset="0"/>
                          <a:ea typeface="Calibri" panose="020F0502020204030204" pitchFamily="34" charset="0"/>
                          <a:cs typeface="Calibri" panose="020F0502020204030204" pitchFamily="34" charset="0"/>
                        </a:rPr>
                        <a:t>Service Request</a:t>
                      </a:r>
                      <a:endParaRPr lang="ko-KR" altLang="en-US" sz="120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r" fontAlgn="ctr"/>
                      <a:r>
                        <a:rPr lang="en-US" altLang="ko-KR" sz="1200" b="0" i="0" u="none" strike="noStrike">
                          <a:solidFill>
                            <a:srgbClr val="000000"/>
                          </a:solidFill>
                          <a:effectLst/>
                          <a:latin typeface="Calibri" panose="020F0502020204030204" pitchFamily="34" charset="0"/>
                          <a:ea typeface="맑은 고딕" panose="020B0503020000020004" pitchFamily="50" charset="-127"/>
                        </a:rPr>
                        <a:t>2.3 </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r" fontAlgn="ctr"/>
                      <a:r>
                        <a:rPr lang="en-US" altLang="ko-KR" sz="1200" b="0" i="0" u="none" strike="noStrike">
                          <a:solidFill>
                            <a:srgbClr val="000000"/>
                          </a:solidFill>
                          <a:effectLst/>
                          <a:latin typeface="Calibri" panose="020F0502020204030204" pitchFamily="34" charset="0"/>
                          <a:ea typeface="맑은 고딕" panose="020B0503020000020004" pitchFamily="50" charset="-127"/>
                        </a:rPr>
                        <a:t>2.0 </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r" fontAlgn="ctr"/>
                      <a:r>
                        <a:rPr lang="en-US" altLang="ko-KR" sz="1200" b="0" i="0" u="none" strike="noStrike">
                          <a:solidFill>
                            <a:srgbClr val="000000"/>
                          </a:solidFill>
                          <a:effectLst/>
                          <a:latin typeface="Calibri" panose="020F0502020204030204" pitchFamily="34" charset="0"/>
                          <a:ea typeface="맑은 고딕" panose="020B0503020000020004" pitchFamily="50" charset="-127"/>
                        </a:rPr>
                        <a:t>1.9 </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3843565491"/>
                  </a:ext>
                </a:extLst>
              </a:tr>
              <a:tr h="235131">
                <a:tc>
                  <a:txBody>
                    <a:bodyPr/>
                    <a:lstStyle/>
                    <a:p>
                      <a:pPr latinLnBrk="1"/>
                      <a:r>
                        <a:rPr lang="en-US" altLang="ko-KR" sz="1200" dirty="0">
                          <a:latin typeface="Calibri" panose="020F0502020204030204" pitchFamily="34" charset="0"/>
                          <a:cs typeface="Calibri" panose="020F0502020204030204" pitchFamily="34" charset="0"/>
                        </a:rPr>
                        <a:t>2</a:t>
                      </a:r>
                      <a:endParaRPr lang="ko-KR" altLang="en-US" sz="120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latinLnBrk="1"/>
                      <a:r>
                        <a:rPr lang="en-US" altLang="ko-KR" sz="1200" dirty="0">
                          <a:latin typeface="Calibri" panose="020F0502020204030204" pitchFamily="34" charset="0"/>
                          <a:cs typeface="Calibri" panose="020F0502020204030204" pitchFamily="34" charset="0"/>
                        </a:rPr>
                        <a:t>SIP INVITE</a:t>
                      </a:r>
                      <a:endParaRPr lang="ko-KR" altLang="en-US" sz="120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r"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5.0 </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r" fontAlgn="ctr"/>
                      <a:r>
                        <a:rPr lang="en-US" altLang="ko-KR" sz="1200" b="0" i="0" u="none" strike="noStrike">
                          <a:solidFill>
                            <a:srgbClr val="000000"/>
                          </a:solidFill>
                          <a:effectLst/>
                          <a:latin typeface="Calibri" panose="020F0502020204030204" pitchFamily="34" charset="0"/>
                          <a:ea typeface="맑은 고딕" panose="020B0503020000020004" pitchFamily="50" charset="-127"/>
                        </a:rPr>
                        <a:t>2.9 </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r" fontAlgn="ctr"/>
                      <a:r>
                        <a:rPr lang="en-US" altLang="ko-KR" sz="1200" b="0" i="0" u="none" strike="noStrike">
                          <a:solidFill>
                            <a:srgbClr val="000000"/>
                          </a:solidFill>
                          <a:effectLst/>
                          <a:latin typeface="Calibri" panose="020F0502020204030204" pitchFamily="34" charset="0"/>
                          <a:ea typeface="맑은 고딕" panose="020B0503020000020004" pitchFamily="50" charset="-127"/>
                        </a:rPr>
                        <a:t>2.2 </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4106250063"/>
                  </a:ext>
                </a:extLst>
              </a:tr>
              <a:tr h="235131">
                <a:tc>
                  <a:txBody>
                    <a:bodyPr/>
                    <a:lstStyle/>
                    <a:p>
                      <a:pPr latinLnBrk="1"/>
                      <a:r>
                        <a:rPr lang="en-US" altLang="ko-KR" sz="1200" dirty="0">
                          <a:latin typeface="Calibri" panose="020F0502020204030204" pitchFamily="34" charset="0"/>
                          <a:cs typeface="Calibri" panose="020F0502020204030204" pitchFamily="34" charset="0"/>
                        </a:rPr>
                        <a:t>3</a:t>
                      </a:r>
                      <a:endParaRPr lang="ko-KR" altLang="en-US" sz="120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latinLnBrk="1"/>
                      <a:r>
                        <a:rPr lang="en-US" altLang="ko-KR" sz="1200" dirty="0">
                          <a:latin typeface="Calibri" panose="020F0502020204030204" pitchFamily="34" charset="0"/>
                          <a:cs typeface="Calibri" panose="020F0502020204030204" pitchFamily="34" charset="0"/>
                        </a:rPr>
                        <a:t>Bearer Setup</a:t>
                      </a:r>
                      <a:endParaRPr lang="ko-KR" altLang="en-US" sz="120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r" fontAlgn="ctr"/>
                      <a:r>
                        <a:rPr lang="en-US" altLang="ko-KR" sz="1200" b="0" i="0" u="none" strike="noStrike">
                          <a:solidFill>
                            <a:srgbClr val="000000"/>
                          </a:solidFill>
                          <a:effectLst/>
                          <a:latin typeface="Calibri" panose="020F0502020204030204" pitchFamily="34" charset="0"/>
                          <a:ea typeface="맑은 고딕" panose="020B0503020000020004" pitchFamily="50" charset="-127"/>
                        </a:rPr>
                        <a:t>1.4 </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r" fontAlgn="ctr"/>
                      <a:r>
                        <a:rPr lang="en-US" altLang="ko-KR" sz="1200" b="0" i="0" u="none" strike="noStrike">
                          <a:solidFill>
                            <a:srgbClr val="000000"/>
                          </a:solidFill>
                          <a:effectLst/>
                          <a:latin typeface="Calibri" panose="020F0502020204030204" pitchFamily="34" charset="0"/>
                          <a:ea typeface="맑은 고딕" panose="020B0503020000020004" pitchFamily="50" charset="-127"/>
                        </a:rPr>
                        <a:t>1.0 </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r" fontAlgn="ctr"/>
                      <a:r>
                        <a:rPr lang="en-US" altLang="ko-KR" sz="1200" b="0" i="0" u="none" strike="noStrike">
                          <a:solidFill>
                            <a:srgbClr val="000000"/>
                          </a:solidFill>
                          <a:effectLst/>
                          <a:latin typeface="Calibri" panose="020F0502020204030204" pitchFamily="34" charset="0"/>
                          <a:ea typeface="맑은 고딕" panose="020B0503020000020004" pitchFamily="50" charset="-127"/>
                        </a:rPr>
                        <a:t>0.9 </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2354730873"/>
                  </a:ext>
                </a:extLst>
              </a:tr>
              <a:tr h="235131">
                <a:tc>
                  <a:txBody>
                    <a:bodyPr/>
                    <a:lstStyle/>
                    <a:p>
                      <a:pPr latinLnBrk="1"/>
                      <a:r>
                        <a:rPr lang="en-US" altLang="ko-KR" sz="1200" dirty="0">
                          <a:latin typeface="Calibri" panose="020F0502020204030204" pitchFamily="34" charset="0"/>
                          <a:cs typeface="Calibri" panose="020F0502020204030204" pitchFamily="34" charset="0"/>
                        </a:rPr>
                        <a:t>4</a:t>
                      </a:r>
                      <a:endParaRPr lang="ko-KR" altLang="en-US" sz="120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latinLnBrk="1"/>
                      <a:r>
                        <a:rPr lang="en-US" altLang="ko-KR" sz="1200" dirty="0">
                          <a:latin typeface="Calibri" panose="020F0502020204030204" pitchFamily="34" charset="0"/>
                          <a:cs typeface="Calibri" panose="020F0502020204030204" pitchFamily="34" charset="0"/>
                        </a:rPr>
                        <a:t>SIP 183 or SIP 180</a:t>
                      </a:r>
                      <a:endParaRPr lang="ko-KR" altLang="en-US" sz="120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r" fontAlgn="ctr"/>
                      <a:r>
                        <a:rPr lang="en-US" altLang="ko-KR" sz="1200" b="0" i="0" u="none" strike="noStrike">
                          <a:solidFill>
                            <a:srgbClr val="000000"/>
                          </a:solidFill>
                          <a:effectLst/>
                          <a:latin typeface="Calibri" panose="020F0502020204030204" pitchFamily="34" charset="0"/>
                          <a:ea typeface="맑은 고딕" panose="020B0503020000020004" pitchFamily="50" charset="-127"/>
                        </a:rPr>
                        <a:t>1.9 </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r" fontAlgn="ctr"/>
                      <a:r>
                        <a:rPr lang="en-US" altLang="ko-KR" sz="1200" b="0" i="0" u="none" strike="noStrike">
                          <a:solidFill>
                            <a:srgbClr val="000000"/>
                          </a:solidFill>
                          <a:effectLst/>
                          <a:latin typeface="Calibri" panose="020F0502020204030204" pitchFamily="34" charset="0"/>
                          <a:ea typeface="맑은 고딕" panose="020B0503020000020004" pitchFamily="50" charset="-127"/>
                        </a:rPr>
                        <a:t>1.2 </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r" fontAlgn="ctr"/>
                      <a:r>
                        <a:rPr lang="en-US" altLang="ko-KR" sz="1200" b="0" i="0" u="none" strike="noStrike">
                          <a:solidFill>
                            <a:srgbClr val="000000"/>
                          </a:solidFill>
                          <a:effectLst/>
                          <a:latin typeface="Calibri" panose="020F0502020204030204" pitchFamily="34" charset="0"/>
                          <a:ea typeface="맑은 고딕" panose="020B0503020000020004" pitchFamily="50" charset="-127"/>
                        </a:rPr>
                        <a:t>1.0 </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2307550286"/>
                  </a:ext>
                </a:extLst>
              </a:tr>
              <a:tr h="235131">
                <a:tc gridSpan="2">
                  <a:txBody>
                    <a:bodyPr/>
                    <a:lstStyle/>
                    <a:p>
                      <a:pPr latinLnBrk="1"/>
                      <a:endParaRPr lang="ko-KR" altLang="en-US" sz="120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dirty="0"/>
                    </a:p>
                  </a:txBody>
                  <a:tcPr>
                    <a:solidFill>
                      <a:srgbClr val="FFFF00"/>
                    </a:solidFill>
                  </a:tcPr>
                </a:tc>
                <a:tc>
                  <a:txBody>
                    <a:bodyPr/>
                    <a:lstStyle/>
                    <a:p>
                      <a:pPr algn="r"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10.5 </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7.1 </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6.0 </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5498701"/>
                  </a:ext>
                </a:extLst>
              </a:tr>
            </a:tbl>
          </a:graphicData>
        </a:graphic>
      </p:graphicFrame>
      <p:graphicFrame>
        <p:nvGraphicFramePr>
          <p:cNvPr id="14" name="표 13">
            <a:extLst>
              <a:ext uri="{FF2B5EF4-FFF2-40B4-BE49-F238E27FC236}">
                <a16:creationId xmlns:a16="http://schemas.microsoft.com/office/drawing/2014/main" id="{948F5FCF-CCFF-FA85-2135-8E02EC3E98FC}"/>
              </a:ext>
            </a:extLst>
          </p:cNvPr>
          <p:cNvGraphicFramePr>
            <a:graphicFrameLocks noGrp="1"/>
          </p:cNvGraphicFramePr>
          <p:nvPr>
            <p:extLst>
              <p:ext uri="{D42A27DB-BD31-4B8C-83A1-F6EECF244321}">
                <p14:modId xmlns:p14="http://schemas.microsoft.com/office/powerpoint/2010/main" val="571411044"/>
              </p:ext>
            </p:extLst>
          </p:nvPr>
        </p:nvGraphicFramePr>
        <p:xfrm>
          <a:off x="7092308" y="3968315"/>
          <a:ext cx="3723219" cy="1645920"/>
        </p:xfrm>
        <a:graphic>
          <a:graphicData uri="http://schemas.openxmlformats.org/drawingml/2006/table">
            <a:tbl>
              <a:tblPr firstRow="1" bandRow="1">
                <a:tableStyleId>{7E9639D4-E3E2-4D34-9284-5A2195B3D0D7}</a:tableStyleId>
              </a:tblPr>
              <a:tblGrid>
                <a:gridCol w="1489287">
                  <a:extLst>
                    <a:ext uri="{9D8B030D-6E8A-4147-A177-3AD203B41FA5}">
                      <a16:colId xmlns:a16="http://schemas.microsoft.com/office/drawing/2014/main" val="1545064713"/>
                    </a:ext>
                  </a:extLst>
                </a:gridCol>
                <a:gridCol w="744644">
                  <a:extLst>
                    <a:ext uri="{9D8B030D-6E8A-4147-A177-3AD203B41FA5}">
                      <a16:colId xmlns:a16="http://schemas.microsoft.com/office/drawing/2014/main" val="822898231"/>
                    </a:ext>
                  </a:extLst>
                </a:gridCol>
                <a:gridCol w="744644">
                  <a:extLst>
                    <a:ext uri="{9D8B030D-6E8A-4147-A177-3AD203B41FA5}">
                      <a16:colId xmlns:a16="http://schemas.microsoft.com/office/drawing/2014/main" val="419684190"/>
                    </a:ext>
                  </a:extLst>
                </a:gridCol>
                <a:gridCol w="744644">
                  <a:extLst>
                    <a:ext uri="{9D8B030D-6E8A-4147-A177-3AD203B41FA5}">
                      <a16:colId xmlns:a16="http://schemas.microsoft.com/office/drawing/2014/main" val="2574673991"/>
                    </a:ext>
                  </a:extLst>
                </a:gridCol>
              </a:tblGrid>
              <a:tr h="235196">
                <a:tc rowSpan="2">
                  <a:txBody>
                    <a:bodyPr/>
                    <a:lstStyle/>
                    <a:p>
                      <a:pPr latinLnBrk="1"/>
                      <a:r>
                        <a:rPr lang="en-US" altLang="ko-KR" sz="1200" dirty="0">
                          <a:solidFill>
                            <a:schemeClr val="bg1"/>
                          </a:solidFill>
                          <a:latin typeface="Calibri" panose="020F0502020204030204" pitchFamily="34" charset="0"/>
                          <a:cs typeface="Calibri" panose="020F0502020204030204" pitchFamily="34" charset="0"/>
                        </a:rPr>
                        <a:t>Compression</a:t>
                      </a:r>
                    </a:p>
                    <a:p>
                      <a:pPr latinLnBrk="1"/>
                      <a:r>
                        <a:rPr lang="en-US" altLang="ko-KR" sz="1200" dirty="0">
                          <a:solidFill>
                            <a:schemeClr val="bg1"/>
                          </a:solidFill>
                          <a:latin typeface="Calibri" panose="020F0502020204030204" pitchFamily="34" charset="0"/>
                          <a:cs typeface="Calibri" panose="020F0502020204030204" pitchFamily="34" charset="0"/>
                        </a:rPr>
                        <a:t>Ratio</a:t>
                      </a:r>
                      <a:endParaRPr lang="ko-KR" altLang="en-US" sz="1200" dirty="0">
                        <a:solidFill>
                          <a:schemeClr val="bg1"/>
                        </a:solidFill>
                        <a:latin typeface="Calibri" panose="020F0502020204030204" pitchFamily="34" charset="0"/>
                        <a:cs typeface="Calibri" panose="020F0502020204030204" pitchFamily="34" charset="0"/>
                      </a:endParaRPr>
                    </a:p>
                  </a:txBody>
                  <a:tcPr>
                    <a:lnB w="12700" cap="flat" cmpd="sng" algn="ctr">
                      <a:solidFill>
                        <a:schemeClr val="tx1"/>
                      </a:solidFill>
                      <a:prstDash val="solid"/>
                      <a:round/>
                      <a:headEnd type="none" w="med" len="med"/>
                      <a:tailEnd type="none" w="med" len="med"/>
                    </a:lnB>
                  </a:tcPr>
                </a:tc>
                <a:tc gridSpan="3">
                  <a:txBody>
                    <a:bodyPr/>
                    <a:lstStyle/>
                    <a:p>
                      <a:pPr latinLnBrk="1"/>
                      <a:r>
                        <a:rPr lang="en-US" altLang="ko-KR" sz="1200" dirty="0">
                          <a:solidFill>
                            <a:schemeClr val="bg1"/>
                          </a:solidFill>
                          <a:latin typeface="Calibri" panose="020F0502020204030204" pitchFamily="34" charset="0"/>
                          <a:cs typeface="Calibri" panose="020F0502020204030204" pitchFamily="34" charset="0"/>
                        </a:rPr>
                        <a:t>Call Setup Time (sec)</a:t>
                      </a:r>
                      <a:endParaRPr lang="ko-KR" altLang="en-US" sz="1200" dirty="0">
                        <a:solidFill>
                          <a:schemeClr val="bg1"/>
                        </a:solidFill>
                        <a:latin typeface="Calibri" panose="020F0502020204030204" pitchFamily="34" charset="0"/>
                        <a:cs typeface="Calibri" panose="020F0502020204030204" pitchFamily="34" charset="0"/>
                      </a:endParaRPr>
                    </a:p>
                  </a:txBody>
                  <a:tcPr/>
                </a:tc>
                <a:tc hMerge="1">
                  <a:txBody>
                    <a:bodyPr/>
                    <a:lstStyle/>
                    <a:p>
                      <a:pPr latinLnBrk="1"/>
                      <a:endParaRPr lang="ko-KR" altLang="en-US" sz="1400" dirty="0">
                        <a:solidFill>
                          <a:schemeClr val="bg1"/>
                        </a:solidFill>
                        <a:latin typeface="Calibri" panose="020F0502020204030204" pitchFamily="34" charset="0"/>
                        <a:cs typeface="Calibri" panose="020F0502020204030204" pitchFamily="34" charset="0"/>
                      </a:endParaRPr>
                    </a:p>
                  </a:txBody>
                  <a:tcPr/>
                </a:tc>
                <a:tc hMerge="1">
                  <a:txBody>
                    <a:bodyPr/>
                    <a:lstStyle/>
                    <a:p>
                      <a:pPr latinLnBrk="1"/>
                      <a:endParaRPr lang="ko-KR" altLang="en-US" sz="1400" dirty="0">
                        <a:solidFill>
                          <a:schemeClr val="bg1"/>
                        </a:solidFill>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860749851"/>
                  </a:ext>
                </a:extLst>
              </a:tr>
              <a:tr h="235196">
                <a:tc vMerge="1">
                  <a:txBody>
                    <a:bodyPr/>
                    <a:lstStyle/>
                    <a:p>
                      <a:pPr latinLnBrk="1"/>
                      <a:endParaRPr lang="ko-KR" altLang="en-US" sz="1200" dirty="0">
                        <a:solidFill>
                          <a:schemeClr val="bg1"/>
                        </a:solidFill>
                        <a:latin typeface="Calibri" panose="020F0502020204030204" pitchFamily="34" charset="0"/>
                        <a:cs typeface="Calibri" panose="020F0502020204030204" pitchFamily="34" charset="0"/>
                      </a:endParaRPr>
                    </a:p>
                  </a:txBody>
                  <a:tcPr>
                    <a:lnB w="12700" cap="flat" cmpd="sng" algn="ctr">
                      <a:solidFill>
                        <a:schemeClr val="tx1"/>
                      </a:solidFill>
                      <a:prstDash val="solid"/>
                      <a:round/>
                      <a:headEnd type="none" w="med" len="med"/>
                      <a:tailEnd type="none" w="med" len="med"/>
                    </a:lnB>
                    <a:solidFill>
                      <a:schemeClr val="tx1"/>
                    </a:solidFill>
                  </a:tcPr>
                </a:tc>
                <a:tc>
                  <a:txBody>
                    <a:bodyPr/>
                    <a:lstStyle/>
                    <a:p>
                      <a:pPr latinLnBrk="1"/>
                      <a:r>
                        <a:rPr lang="en-US" altLang="ko-KR" sz="1200" dirty="0">
                          <a:solidFill>
                            <a:schemeClr val="bg1"/>
                          </a:solidFill>
                          <a:latin typeface="Calibri" panose="020F0502020204030204" pitchFamily="34" charset="0"/>
                          <a:cs typeface="Calibri" panose="020F0502020204030204" pitchFamily="34" charset="0"/>
                        </a:rPr>
                        <a:t>1kbps</a:t>
                      </a:r>
                      <a:endParaRPr lang="ko-KR" altLang="en-US" sz="1200" dirty="0">
                        <a:solidFill>
                          <a:schemeClr val="bg1"/>
                        </a:solidFill>
                        <a:latin typeface="Calibri" panose="020F0502020204030204" pitchFamily="34" charset="0"/>
                        <a:cs typeface="Calibri" panose="020F0502020204030204" pitchFamily="34" charset="0"/>
                      </a:endParaRPr>
                    </a:p>
                  </a:txBody>
                  <a:tcPr>
                    <a:lnB w="12700" cap="flat" cmpd="sng" algn="ctr">
                      <a:solidFill>
                        <a:schemeClr val="tx1"/>
                      </a:solidFill>
                      <a:prstDash val="solid"/>
                      <a:round/>
                      <a:headEnd type="none" w="med" len="med"/>
                      <a:tailEnd type="none" w="med" len="med"/>
                    </a:lnB>
                    <a:solidFill>
                      <a:schemeClr val="tx1"/>
                    </a:solidFill>
                  </a:tcPr>
                </a:tc>
                <a:tc>
                  <a:txBody>
                    <a:bodyPr/>
                    <a:lstStyle/>
                    <a:p>
                      <a:pPr latinLnBrk="1"/>
                      <a:r>
                        <a:rPr lang="en-US" altLang="ko-KR" sz="1200" dirty="0">
                          <a:solidFill>
                            <a:schemeClr val="bg1"/>
                          </a:solidFill>
                          <a:latin typeface="Calibri" panose="020F0502020204030204" pitchFamily="34" charset="0"/>
                          <a:cs typeface="Calibri" panose="020F0502020204030204" pitchFamily="34" charset="0"/>
                        </a:rPr>
                        <a:t>2kbps</a:t>
                      </a:r>
                      <a:endParaRPr lang="ko-KR" altLang="en-US" sz="1200" dirty="0">
                        <a:solidFill>
                          <a:schemeClr val="bg1"/>
                        </a:solidFill>
                        <a:latin typeface="Calibri" panose="020F0502020204030204" pitchFamily="34" charset="0"/>
                        <a:cs typeface="Calibri" panose="020F0502020204030204" pitchFamily="34" charset="0"/>
                      </a:endParaRPr>
                    </a:p>
                  </a:txBody>
                  <a:tcPr>
                    <a:lnB w="12700" cap="flat" cmpd="sng" algn="ctr">
                      <a:solidFill>
                        <a:schemeClr val="tx1"/>
                      </a:solidFill>
                      <a:prstDash val="solid"/>
                      <a:round/>
                      <a:headEnd type="none" w="med" len="med"/>
                      <a:tailEnd type="none" w="med" len="med"/>
                    </a:lnB>
                    <a:solidFill>
                      <a:schemeClr val="tx1"/>
                    </a:solidFill>
                  </a:tcPr>
                </a:tc>
                <a:tc>
                  <a:txBody>
                    <a:bodyPr/>
                    <a:lstStyle/>
                    <a:p>
                      <a:pPr latinLnBrk="1"/>
                      <a:r>
                        <a:rPr lang="en-US" altLang="ko-KR" sz="1200" dirty="0">
                          <a:solidFill>
                            <a:schemeClr val="bg1"/>
                          </a:solidFill>
                          <a:latin typeface="Calibri" panose="020F0502020204030204" pitchFamily="34" charset="0"/>
                          <a:cs typeface="Calibri" panose="020F0502020204030204" pitchFamily="34" charset="0"/>
                        </a:rPr>
                        <a:t>3kbps</a:t>
                      </a:r>
                      <a:endParaRPr lang="ko-KR" altLang="en-US" sz="1200" dirty="0">
                        <a:solidFill>
                          <a:schemeClr val="bg1"/>
                        </a:solidFill>
                        <a:latin typeface="Calibri" panose="020F0502020204030204" pitchFamily="34" charset="0"/>
                        <a:cs typeface="Calibri" panose="020F0502020204030204" pitchFamily="34" charset="0"/>
                      </a:endParaRPr>
                    </a:p>
                  </a:txBody>
                  <a:tcPr>
                    <a:lnB w="12700" cap="flat" cmpd="sng" algn="ctr">
                      <a:solidFill>
                        <a:schemeClr val="tx1"/>
                      </a:solidFill>
                      <a:prstDash val="solid"/>
                      <a:round/>
                      <a:headEnd type="none" w="med" len="med"/>
                      <a:tailEnd type="none" w="med" len="med"/>
                    </a:lnB>
                    <a:solidFill>
                      <a:schemeClr val="tx1"/>
                    </a:solidFill>
                  </a:tcPr>
                </a:tc>
                <a:extLst>
                  <a:ext uri="{0D108BD9-81ED-4DB2-BD59-A6C34878D82A}">
                    <a16:rowId xmlns:a16="http://schemas.microsoft.com/office/drawing/2014/main" val="2623248348"/>
                  </a:ext>
                </a:extLst>
              </a:tr>
              <a:tr h="235196">
                <a:tc>
                  <a:txBody>
                    <a:bodyPr/>
                    <a:lstStyle/>
                    <a:p>
                      <a:pPr latinLnBrk="1"/>
                      <a:r>
                        <a:rPr lang="en-US" altLang="ko-KR" sz="1200" b="0" i="0" u="none" strike="noStrike" kern="1200" dirty="0">
                          <a:solidFill>
                            <a:srgbClr val="000000"/>
                          </a:solidFill>
                          <a:effectLst/>
                          <a:latin typeface="Calibri" panose="020F0502020204030204" pitchFamily="34" charset="0"/>
                          <a:ea typeface="맑은 고딕" panose="020B0503020000020004" pitchFamily="50" charset="-127"/>
                          <a:cs typeface="+mn-cs"/>
                        </a:rPr>
                        <a:t>35%</a:t>
                      </a:r>
                      <a:endParaRPr lang="ko-KR" altLang="en-US" sz="1200" b="0" i="0" u="none" strike="noStrike" kern="1200" dirty="0">
                        <a:solidFill>
                          <a:srgbClr val="000000"/>
                        </a:solidFill>
                        <a:effectLst/>
                        <a:latin typeface="Calibri" panose="020F0502020204030204" pitchFamily="34" charset="0"/>
                        <a:ea typeface="맑은 고딕" panose="020B0503020000020004" pitchFamily="50" charset="-127"/>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11.5 </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7.7 </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6.4 </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2527050"/>
                  </a:ext>
                </a:extLst>
              </a:tr>
              <a:tr h="235196">
                <a:tc>
                  <a:txBody>
                    <a:bodyPr/>
                    <a:lstStyle/>
                    <a:p>
                      <a:pPr marL="0" marR="0" lvl="0" indent="0" algn="l" defTabSz="914400" rtl="0" eaLnBrk="1" fontAlgn="auto" latinLnBrk="1" hangingPunct="1">
                        <a:lnSpc>
                          <a:spcPct val="100000"/>
                        </a:lnSpc>
                        <a:spcBef>
                          <a:spcPts val="0"/>
                        </a:spcBef>
                        <a:spcAft>
                          <a:spcPts val="0"/>
                        </a:spcAft>
                        <a:buClrTx/>
                        <a:buSzTx/>
                        <a:buFontTx/>
                        <a:buNone/>
                        <a:tabLst/>
                        <a:defRPr/>
                      </a:pPr>
                      <a:r>
                        <a:rPr lang="en-US" altLang="ko-KR" sz="1200" b="0" i="0" u="none" strike="noStrike" kern="1200" dirty="0">
                          <a:solidFill>
                            <a:srgbClr val="000000"/>
                          </a:solidFill>
                          <a:effectLst/>
                          <a:latin typeface="Calibri" panose="020F0502020204030204" pitchFamily="34" charset="0"/>
                          <a:ea typeface="맑은 고딕" panose="020B0503020000020004" pitchFamily="50" charset="-127"/>
                          <a:cs typeface="+mn-cs"/>
                        </a:rPr>
                        <a:t>30%</a:t>
                      </a:r>
                      <a:endParaRPr lang="ko-KR" altLang="en-US" sz="1200" b="0" i="0" u="none" strike="noStrike" kern="1200" dirty="0">
                        <a:solidFill>
                          <a:srgbClr val="000000"/>
                        </a:solidFill>
                        <a:effectLst/>
                        <a:latin typeface="Calibri" panose="020F0502020204030204" pitchFamily="34" charset="0"/>
                        <a:ea typeface="맑은 고딕" panose="020B0503020000020004" pitchFamily="50" charset="-127"/>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10.5 </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7.1 </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6.0 </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78392989"/>
                  </a:ext>
                </a:extLst>
              </a:tr>
              <a:tr h="235196">
                <a:tc>
                  <a:txBody>
                    <a:bodyPr/>
                    <a:lstStyle/>
                    <a:p>
                      <a:pPr marL="0" marR="0" lvl="0" indent="0" algn="l" defTabSz="914400" rtl="0" eaLnBrk="1" fontAlgn="auto" latinLnBrk="1" hangingPunct="1">
                        <a:lnSpc>
                          <a:spcPct val="100000"/>
                        </a:lnSpc>
                        <a:spcBef>
                          <a:spcPts val="0"/>
                        </a:spcBef>
                        <a:spcAft>
                          <a:spcPts val="0"/>
                        </a:spcAft>
                        <a:buClrTx/>
                        <a:buSzTx/>
                        <a:buFontTx/>
                        <a:buNone/>
                        <a:tabLst/>
                        <a:defRPr/>
                      </a:pPr>
                      <a:r>
                        <a:rPr lang="en-US" altLang="ko-KR" sz="1200" b="0" i="0" u="none" strike="noStrike" kern="1200" dirty="0">
                          <a:solidFill>
                            <a:srgbClr val="000000"/>
                          </a:solidFill>
                          <a:effectLst/>
                          <a:latin typeface="Calibri" panose="020F0502020204030204" pitchFamily="34" charset="0"/>
                          <a:ea typeface="맑은 고딕" panose="020B0503020000020004" pitchFamily="50" charset="-127"/>
                          <a:cs typeface="+mn-cs"/>
                        </a:rPr>
                        <a:t>25%</a:t>
                      </a:r>
                      <a:endParaRPr lang="ko-KR" altLang="en-US" sz="1200" b="0" i="0" u="none" strike="noStrike" kern="1200" dirty="0">
                        <a:solidFill>
                          <a:srgbClr val="000000"/>
                        </a:solidFill>
                        <a:effectLst/>
                        <a:latin typeface="Calibri" panose="020F0502020204030204" pitchFamily="34" charset="0"/>
                        <a:ea typeface="맑은 고딕" panose="020B0503020000020004" pitchFamily="50" charset="-127"/>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9.4 </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6.6 </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5.6 </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16237643"/>
                  </a:ext>
                </a:extLst>
              </a:tr>
              <a:tr h="235196">
                <a:tc>
                  <a:txBody>
                    <a:bodyPr/>
                    <a:lstStyle/>
                    <a:p>
                      <a:pPr marL="0" marR="0" lvl="0" indent="0" algn="l" defTabSz="914400" rtl="0" eaLnBrk="1" fontAlgn="auto" latinLnBrk="1" hangingPunct="1">
                        <a:lnSpc>
                          <a:spcPct val="100000"/>
                        </a:lnSpc>
                        <a:spcBef>
                          <a:spcPts val="0"/>
                        </a:spcBef>
                        <a:spcAft>
                          <a:spcPts val="0"/>
                        </a:spcAft>
                        <a:buClrTx/>
                        <a:buSzTx/>
                        <a:buFontTx/>
                        <a:buNone/>
                        <a:tabLst/>
                        <a:defRPr/>
                      </a:pPr>
                      <a:r>
                        <a:rPr lang="en-US" altLang="ko-KR" sz="1200" b="0" i="0" u="none" strike="noStrike" kern="1200" dirty="0">
                          <a:solidFill>
                            <a:srgbClr val="000000"/>
                          </a:solidFill>
                          <a:effectLst/>
                          <a:latin typeface="Calibri" panose="020F0502020204030204" pitchFamily="34" charset="0"/>
                          <a:ea typeface="맑은 고딕" panose="020B0503020000020004" pitchFamily="50" charset="-127"/>
                          <a:cs typeface="+mn-cs"/>
                        </a:rPr>
                        <a:t>20%</a:t>
                      </a:r>
                      <a:endParaRPr lang="ko-KR" altLang="en-US" sz="1200" b="0" i="0" u="none" strike="noStrike" kern="1200" dirty="0">
                        <a:solidFill>
                          <a:srgbClr val="000000"/>
                        </a:solidFill>
                        <a:effectLst/>
                        <a:latin typeface="Calibri" panose="020F0502020204030204" pitchFamily="34" charset="0"/>
                        <a:ea typeface="맑은 고딕" panose="020B0503020000020004" pitchFamily="50" charset="-127"/>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8.4 </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6.0 </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5.2 </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20738820"/>
                  </a:ext>
                </a:extLst>
              </a:tr>
            </a:tbl>
          </a:graphicData>
        </a:graphic>
      </p:graphicFrame>
    </p:spTree>
    <p:extLst>
      <p:ext uri="{BB962C8B-B14F-4D97-AF65-F5344CB8AC3E}">
        <p14:creationId xmlns:p14="http://schemas.microsoft.com/office/powerpoint/2010/main" val="15802159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334FAA-36D1-1485-B398-4E647CF8170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FD346D7-828D-962A-FF5D-BF03B9FBB125}"/>
              </a:ext>
            </a:extLst>
          </p:cNvPr>
          <p:cNvSpPr>
            <a:spLocks noGrp="1"/>
          </p:cNvSpPr>
          <p:nvPr>
            <p:ph type="title"/>
          </p:nvPr>
        </p:nvSpPr>
        <p:spPr/>
        <p:txBody>
          <a:bodyPr>
            <a:noAutofit/>
          </a:bodyPr>
          <a:lstStyle/>
          <a:p>
            <a:r>
              <a:rPr lang="en-US" altLang="ko-KR" sz="2800" dirty="0"/>
              <a:t>Observation #2. Call Setup Time Reduction on SIP exchanges (2/2)</a:t>
            </a:r>
            <a:endParaRPr lang="ko-KR" altLang="en-US" sz="2800" dirty="0"/>
          </a:p>
        </p:txBody>
      </p:sp>
      <p:sp>
        <p:nvSpPr>
          <p:cNvPr id="3" name="Content Placeholder 2">
            <a:extLst>
              <a:ext uri="{FF2B5EF4-FFF2-40B4-BE49-F238E27FC236}">
                <a16:creationId xmlns:a16="http://schemas.microsoft.com/office/drawing/2014/main" id="{4BFD330E-20AF-1609-F5A1-4C6E99BA2B2A}"/>
              </a:ext>
            </a:extLst>
          </p:cNvPr>
          <p:cNvSpPr>
            <a:spLocks noGrp="1"/>
          </p:cNvSpPr>
          <p:nvPr>
            <p:ph idx="1"/>
          </p:nvPr>
        </p:nvSpPr>
        <p:spPr>
          <a:xfrm>
            <a:off x="320510" y="912694"/>
            <a:ext cx="11547836" cy="462345"/>
          </a:xfrm>
        </p:spPr>
        <p:txBody>
          <a:bodyPr/>
          <a:lstStyle/>
          <a:p>
            <a:r>
              <a:rPr lang="en-US" altLang="ko-KR" sz="2000" b="0" dirty="0"/>
              <a:t>The protocol overhead of SIP message over NAS is slightly higher than the UP-based transmission.</a:t>
            </a:r>
            <a:endParaRPr lang="en-US" altLang="ko-KR" sz="1600" b="0" dirty="0"/>
          </a:p>
        </p:txBody>
      </p:sp>
      <p:sp>
        <p:nvSpPr>
          <p:cNvPr id="4" name="Slide Number Placeholder 3">
            <a:extLst>
              <a:ext uri="{FF2B5EF4-FFF2-40B4-BE49-F238E27FC236}">
                <a16:creationId xmlns:a16="http://schemas.microsoft.com/office/drawing/2014/main" id="{F83513A9-2158-0FBD-4EA8-F67A9B87AA7A}"/>
              </a:ext>
            </a:extLst>
          </p:cNvPr>
          <p:cNvSpPr>
            <a:spLocks noGrp="1"/>
          </p:cNvSpPr>
          <p:nvPr>
            <p:ph type="sldNum" sz="quarter" idx="12"/>
          </p:nvPr>
        </p:nvSpPr>
        <p:spPr/>
        <p:txBody>
          <a:bodyPr/>
          <a:lstStyle/>
          <a:p>
            <a:fld id="{25F5DF48-2534-4513-BD43-E3E90888DDC1}" type="slidenum">
              <a:rPr lang="ko-KR" altLang="en-US" smtClean="0"/>
              <a:pPr/>
              <a:t>13</a:t>
            </a:fld>
            <a:endParaRPr lang="ko-KR" altLang="en-US" dirty="0"/>
          </a:p>
        </p:txBody>
      </p:sp>
      <p:sp>
        <p:nvSpPr>
          <p:cNvPr id="382" name="직사각형 381">
            <a:extLst>
              <a:ext uri="{FF2B5EF4-FFF2-40B4-BE49-F238E27FC236}">
                <a16:creationId xmlns:a16="http://schemas.microsoft.com/office/drawing/2014/main" id="{C4B62522-D902-E6E6-D0C4-70D73FE430C1}"/>
              </a:ext>
            </a:extLst>
          </p:cNvPr>
          <p:cNvSpPr/>
          <p:nvPr/>
        </p:nvSpPr>
        <p:spPr>
          <a:xfrm>
            <a:off x="524935" y="2206978"/>
            <a:ext cx="5569494" cy="4231922"/>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ln>
                <a:solidFill>
                  <a:schemeClr val="tx1"/>
                </a:solidFill>
              </a:ln>
              <a:noFill/>
            </a:endParaRPr>
          </a:p>
        </p:txBody>
      </p:sp>
      <p:sp>
        <p:nvSpPr>
          <p:cNvPr id="381" name="직사각형 380">
            <a:extLst>
              <a:ext uri="{FF2B5EF4-FFF2-40B4-BE49-F238E27FC236}">
                <a16:creationId xmlns:a16="http://schemas.microsoft.com/office/drawing/2014/main" id="{E89D07ED-AEC1-9A7B-FAA6-85A27120404F}"/>
              </a:ext>
            </a:extLst>
          </p:cNvPr>
          <p:cNvSpPr/>
          <p:nvPr/>
        </p:nvSpPr>
        <p:spPr>
          <a:xfrm>
            <a:off x="1904662" y="2014871"/>
            <a:ext cx="2857500" cy="357251"/>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ko-KR" sz="1400" b="1" dirty="0"/>
              <a:t>IMS SIP signaling over NAS</a:t>
            </a:r>
            <a:endParaRPr lang="ko-KR" altLang="en-US" sz="1400" b="1" dirty="0"/>
          </a:p>
        </p:txBody>
      </p:sp>
      <p:sp>
        <p:nvSpPr>
          <p:cNvPr id="385" name="직사각형 384">
            <a:extLst>
              <a:ext uri="{FF2B5EF4-FFF2-40B4-BE49-F238E27FC236}">
                <a16:creationId xmlns:a16="http://schemas.microsoft.com/office/drawing/2014/main" id="{8FF35861-7E19-0FAF-AA0C-D9D167798715}"/>
              </a:ext>
            </a:extLst>
          </p:cNvPr>
          <p:cNvSpPr/>
          <p:nvPr/>
        </p:nvSpPr>
        <p:spPr>
          <a:xfrm>
            <a:off x="6226820" y="2206978"/>
            <a:ext cx="5569494" cy="4231922"/>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ln>
                <a:solidFill>
                  <a:schemeClr val="tx1"/>
                </a:solidFill>
              </a:ln>
              <a:noFill/>
            </a:endParaRPr>
          </a:p>
        </p:txBody>
      </p:sp>
      <p:sp>
        <p:nvSpPr>
          <p:cNvPr id="386" name="직사각형 385">
            <a:extLst>
              <a:ext uri="{FF2B5EF4-FFF2-40B4-BE49-F238E27FC236}">
                <a16:creationId xmlns:a16="http://schemas.microsoft.com/office/drawing/2014/main" id="{812D6289-4B54-E47A-85FC-744AED84D784}"/>
              </a:ext>
            </a:extLst>
          </p:cNvPr>
          <p:cNvSpPr/>
          <p:nvPr/>
        </p:nvSpPr>
        <p:spPr>
          <a:xfrm>
            <a:off x="7431942" y="2003197"/>
            <a:ext cx="2857500" cy="357251"/>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ko-KR" sz="1400" b="1" dirty="0"/>
              <a:t>IMS SIP signaling  over UP</a:t>
            </a:r>
            <a:endParaRPr lang="ko-KR" altLang="en-US" sz="1400" b="1" dirty="0"/>
          </a:p>
        </p:txBody>
      </p:sp>
      <p:sp>
        <p:nvSpPr>
          <p:cNvPr id="463" name="Content Placeholder 2">
            <a:extLst>
              <a:ext uri="{FF2B5EF4-FFF2-40B4-BE49-F238E27FC236}">
                <a16:creationId xmlns:a16="http://schemas.microsoft.com/office/drawing/2014/main" id="{412B3957-EB4D-B68F-2DDC-E46280796D61}"/>
              </a:ext>
            </a:extLst>
          </p:cNvPr>
          <p:cNvSpPr txBox="1">
            <a:spLocks/>
          </p:cNvSpPr>
          <p:nvPr/>
        </p:nvSpPr>
        <p:spPr>
          <a:xfrm>
            <a:off x="608824" y="2475666"/>
            <a:ext cx="5289671" cy="681657"/>
          </a:xfrm>
          <a:prstGeom prst="rect">
            <a:avLst/>
          </a:prstGeom>
        </p:spPr>
        <p:txBody>
          <a:bodyPr/>
          <a:lstStyle>
            <a:lvl1pPr marL="228600" indent="-228600" algn="l" defTabSz="914400" rtl="0" eaLnBrk="1" latinLnBrk="1" hangingPunct="1">
              <a:lnSpc>
                <a:spcPct val="100000"/>
              </a:lnSpc>
              <a:spcBef>
                <a:spcPts val="1000"/>
              </a:spcBef>
              <a:buFont typeface="Wingdings" panose="05000000000000000000" pitchFamily="2" charset="2"/>
              <a:buChar char="§"/>
              <a:defRPr lang="ko-KR" altLang="en-US" sz="2400" b="1" kern="1200" spc="-30" baseline="0" dirty="0" smtClean="0">
                <a:ln>
                  <a:solidFill>
                    <a:schemeClr val="accent1">
                      <a:alpha val="0"/>
                    </a:schemeClr>
                  </a:solidFill>
                </a:ln>
                <a:solidFill>
                  <a:schemeClr val="tx1"/>
                </a:solidFill>
                <a:latin typeface="Calibri" panose="020F0502020204030204" pitchFamily="34" charset="0"/>
                <a:ea typeface="+mn-ea"/>
                <a:cs typeface="Calibri" pitchFamily="34" charset="0"/>
              </a:defRPr>
            </a:lvl1pPr>
            <a:lvl2pPr marL="685800" indent="-228600" algn="l" defTabSz="914400" rtl="0" eaLnBrk="1" latinLnBrk="1"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1" hangingPunct="1">
              <a:lnSpc>
                <a:spcPct val="100000"/>
              </a:lnSpc>
              <a:spcBef>
                <a:spcPts val="500"/>
              </a:spcBef>
              <a:buFont typeface="맑은 고딕" panose="020B0503020000020004" pitchFamily="50" charset="-127"/>
              <a:buChar char="-"/>
              <a:defRPr sz="18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400" kern="1200">
                <a:solidFill>
                  <a:schemeClr val="accent5">
                    <a:lumMod val="75000"/>
                  </a:schemeClr>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400" kern="1200">
                <a:solidFill>
                  <a:schemeClr val="accent5">
                    <a:lumMod val="75000"/>
                  </a:schemeClr>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ko-KR" sz="1400" b="0" dirty="0"/>
              <a:t>IMS SIP signaling messages are transmitted over SRB/NAS </a:t>
            </a:r>
          </a:p>
          <a:p>
            <a:r>
              <a:rPr lang="en-US" altLang="ko-KR" sz="1400" b="0" dirty="0"/>
              <a:t>MME relays IP messages between the UE and S/P-GW</a:t>
            </a:r>
          </a:p>
        </p:txBody>
      </p:sp>
      <p:sp>
        <p:nvSpPr>
          <p:cNvPr id="464" name="Content Placeholder 2">
            <a:extLst>
              <a:ext uri="{FF2B5EF4-FFF2-40B4-BE49-F238E27FC236}">
                <a16:creationId xmlns:a16="http://schemas.microsoft.com/office/drawing/2014/main" id="{3A0333AA-24B7-8854-BAF9-1F1C99DAE5C2}"/>
              </a:ext>
            </a:extLst>
          </p:cNvPr>
          <p:cNvSpPr txBox="1">
            <a:spLocks/>
          </p:cNvSpPr>
          <p:nvPr/>
        </p:nvSpPr>
        <p:spPr>
          <a:xfrm>
            <a:off x="755724" y="4433937"/>
            <a:ext cx="1987354" cy="351616"/>
          </a:xfrm>
          <a:prstGeom prst="rect">
            <a:avLst/>
          </a:prstGeom>
        </p:spPr>
        <p:txBody>
          <a:bodyPr/>
          <a:lstStyle>
            <a:lvl1pPr marL="228600" indent="-228600" algn="l" defTabSz="914400" rtl="0" eaLnBrk="1" latinLnBrk="1" hangingPunct="1">
              <a:lnSpc>
                <a:spcPct val="100000"/>
              </a:lnSpc>
              <a:spcBef>
                <a:spcPts val="1000"/>
              </a:spcBef>
              <a:buFont typeface="Wingdings" panose="05000000000000000000" pitchFamily="2" charset="2"/>
              <a:buChar char="§"/>
              <a:defRPr lang="ko-KR" altLang="en-US" sz="2400" b="1" kern="1200" spc="-30" baseline="0" dirty="0" smtClean="0">
                <a:ln>
                  <a:solidFill>
                    <a:schemeClr val="accent1">
                      <a:alpha val="0"/>
                    </a:schemeClr>
                  </a:solidFill>
                </a:ln>
                <a:solidFill>
                  <a:schemeClr val="tx1"/>
                </a:solidFill>
                <a:latin typeface="Calibri" panose="020F0502020204030204" pitchFamily="34" charset="0"/>
                <a:ea typeface="+mn-ea"/>
                <a:cs typeface="Calibri" pitchFamily="34" charset="0"/>
              </a:defRPr>
            </a:lvl1pPr>
            <a:lvl2pPr marL="685800" indent="-228600" algn="l" defTabSz="914400" rtl="0" eaLnBrk="1" latinLnBrk="1"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1" hangingPunct="1">
              <a:lnSpc>
                <a:spcPct val="100000"/>
              </a:lnSpc>
              <a:spcBef>
                <a:spcPts val="500"/>
              </a:spcBef>
              <a:buFont typeface="맑은 고딕" panose="020B0503020000020004" pitchFamily="50" charset="-127"/>
              <a:buChar char="-"/>
              <a:defRPr sz="18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400" kern="1200">
                <a:solidFill>
                  <a:schemeClr val="accent5">
                    <a:lumMod val="75000"/>
                  </a:schemeClr>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400" kern="1200">
                <a:solidFill>
                  <a:schemeClr val="accent5">
                    <a:lumMod val="75000"/>
                  </a:schemeClr>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ko-KR" sz="1400" b="0" dirty="0"/>
              <a:t>IMS call setup time</a:t>
            </a:r>
          </a:p>
        </p:txBody>
      </p:sp>
      <p:graphicFrame>
        <p:nvGraphicFramePr>
          <p:cNvPr id="465" name="표 464">
            <a:extLst>
              <a:ext uri="{FF2B5EF4-FFF2-40B4-BE49-F238E27FC236}">
                <a16:creationId xmlns:a16="http://schemas.microsoft.com/office/drawing/2014/main" id="{A13F67C8-17BB-285A-EBF4-EFD1F7AB19CE}"/>
              </a:ext>
            </a:extLst>
          </p:cNvPr>
          <p:cNvGraphicFramePr>
            <a:graphicFrameLocks noGrp="1"/>
          </p:cNvGraphicFramePr>
          <p:nvPr>
            <p:extLst>
              <p:ext uri="{D42A27DB-BD31-4B8C-83A1-F6EECF244321}">
                <p14:modId xmlns:p14="http://schemas.microsoft.com/office/powerpoint/2010/main" val="805945775"/>
              </p:ext>
            </p:extLst>
          </p:nvPr>
        </p:nvGraphicFramePr>
        <p:xfrm>
          <a:off x="4722765" y="4134963"/>
          <a:ext cx="1232500" cy="1950720"/>
        </p:xfrm>
        <a:graphic>
          <a:graphicData uri="http://schemas.openxmlformats.org/drawingml/2006/table">
            <a:tbl>
              <a:tblPr firstRow="1" bandRow="1">
                <a:tableStyleId>{5940675A-B579-460E-94D1-54222C63F5DA}</a:tableStyleId>
              </a:tblPr>
              <a:tblGrid>
                <a:gridCol w="695909">
                  <a:extLst>
                    <a:ext uri="{9D8B030D-6E8A-4147-A177-3AD203B41FA5}">
                      <a16:colId xmlns:a16="http://schemas.microsoft.com/office/drawing/2014/main" val="1173928406"/>
                    </a:ext>
                  </a:extLst>
                </a:gridCol>
                <a:gridCol w="536591">
                  <a:extLst>
                    <a:ext uri="{9D8B030D-6E8A-4147-A177-3AD203B41FA5}">
                      <a16:colId xmlns:a16="http://schemas.microsoft.com/office/drawing/2014/main" val="3830327308"/>
                    </a:ext>
                  </a:extLst>
                </a:gridCol>
              </a:tblGrid>
              <a:tr h="0">
                <a:tc gridSpan="2">
                  <a:txBody>
                    <a:bodyPr/>
                    <a:lstStyle/>
                    <a:p>
                      <a:pPr algn="ctr" latinLnBrk="1"/>
                      <a:r>
                        <a:rPr lang="en-US" altLang="ko-KR" sz="1000" dirty="0">
                          <a:latin typeface="+mn-ea"/>
                          <a:ea typeface="+mn-ea"/>
                        </a:rPr>
                        <a:t>IMS SIP MSG</a:t>
                      </a:r>
                      <a:endParaRPr lang="ko-KR" altLang="en-US" sz="1000" dirty="0">
                        <a:latin typeface="+mn-ea"/>
                        <a:ea typeface="+mn-ea"/>
                      </a:endParaRPr>
                    </a:p>
                  </a:txBody>
                  <a:tcPr/>
                </a:tc>
                <a:tc hMerge="1">
                  <a:txBody>
                    <a:bodyPr/>
                    <a:lstStyle/>
                    <a:p>
                      <a:pPr latinLnBrk="1"/>
                      <a:endParaRPr lang="ko-KR" altLang="en-US" sz="1000" dirty="0">
                        <a:latin typeface="+mn-ea"/>
                        <a:ea typeface="+mn-ea"/>
                      </a:endParaRPr>
                    </a:p>
                  </a:txBody>
                  <a:tcPr/>
                </a:tc>
                <a:extLst>
                  <a:ext uri="{0D108BD9-81ED-4DB2-BD59-A6C34878D82A}">
                    <a16:rowId xmlns:a16="http://schemas.microsoft.com/office/drawing/2014/main" val="1747973915"/>
                  </a:ext>
                </a:extLst>
              </a:tr>
              <a:tr h="0">
                <a:tc gridSpan="2">
                  <a:txBody>
                    <a:bodyPr/>
                    <a:lstStyle/>
                    <a:p>
                      <a:pPr algn="ctr" latinLnBrk="1"/>
                      <a:r>
                        <a:rPr lang="en-US" altLang="ko-KR" sz="1000" dirty="0">
                          <a:latin typeface="+mn-ea"/>
                          <a:ea typeface="+mn-ea"/>
                        </a:rPr>
                        <a:t>UDP</a:t>
                      </a:r>
                      <a:endParaRPr lang="ko-KR" altLang="en-US" sz="1000" dirty="0">
                        <a:latin typeface="+mn-ea"/>
                        <a:ea typeface="+mn-ea"/>
                      </a:endParaRPr>
                    </a:p>
                  </a:txBody>
                  <a:tcPr/>
                </a:tc>
                <a:tc hMerge="1">
                  <a:txBody>
                    <a:bodyPr/>
                    <a:lstStyle/>
                    <a:p>
                      <a:pPr latinLnBrk="1"/>
                      <a:endParaRPr lang="ko-KR" altLang="en-US" sz="1000" dirty="0">
                        <a:latin typeface="+mn-ea"/>
                        <a:ea typeface="+mn-ea"/>
                      </a:endParaRPr>
                    </a:p>
                  </a:txBody>
                  <a:tcPr/>
                </a:tc>
                <a:extLst>
                  <a:ext uri="{0D108BD9-81ED-4DB2-BD59-A6C34878D82A}">
                    <a16:rowId xmlns:a16="http://schemas.microsoft.com/office/drawing/2014/main" val="1930498972"/>
                  </a:ext>
                </a:extLst>
              </a:tr>
              <a:tr h="0">
                <a:tc gridSpan="2">
                  <a:txBody>
                    <a:bodyPr/>
                    <a:lstStyle/>
                    <a:p>
                      <a:pPr algn="ctr" latinLnBrk="1"/>
                      <a:r>
                        <a:rPr lang="en-US" altLang="ko-KR" sz="1000" dirty="0">
                          <a:latin typeface="+mn-ea"/>
                          <a:ea typeface="+mn-ea"/>
                        </a:rPr>
                        <a:t>IP</a:t>
                      </a:r>
                      <a:endParaRPr lang="ko-KR" altLang="en-US" sz="1000" dirty="0">
                        <a:latin typeface="+mn-ea"/>
                        <a:ea typeface="+mn-ea"/>
                      </a:endParaRPr>
                    </a:p>
                  </a:txBody>
                  <a:tcPr/>
                </a:tc>
                <a:tc hMerge="1">
                  <a:txBody>
                    <a:bodyPr/>
                    <a:lstStyle/>
                    <a:p>
                      <a:pPr latinLnBrk="1"/>
                      <a:endParaRPr lang="ko-KR" altLang="en-US" sz="1000" dirty="0">
                        <a:latin typeface="+mn-ea"/>
                        <a:ea typeface="+mn-ea"/>
                      </a:endParaRPr>
                    </a:p>
                  </a:txBody>
                  <a:tcPr/>
                </a:tc>
                <a:extLst>
                  <a:ext uri="{0D108BD9-81ED-4DB2-BD59-A6C34878D82A}">
                    <a16:rowId xmlns:a16="http://schemas.microsoft.com/office/drawing/2014/main" val="4187915161"/>
                  </a:ext>
                </a:extLst>
              </a:tr>
              <a:tr h="0">
                <a:tc>
                  <a:txBody>
                    <a:bodyPr/>
                    <a:lstStyle/>
                    <a:p>
                      <a:pPr latinLnBrk="1"/>
                      <a:r>
                        <a:rPr lang="en-US" altLang="ko-KR" sz="1000" dirty="0">
                          <a:latin typeface="+mn-ea"/>
                          <a:ea typeface="+mn-ea"/>
                        </a:rPr>
                        <a:t>NAS</a:t>
                      </a:r>
                      <a:endParaRPr lang="ko-KR" altLang="en-US" sz="1000" dirty="0">
                        <a:latin typeface="+mn-ea"/>
                        <a:ea typeface="+mn-ea"/>
                      </a:endParaRPr>
                    </a:p>
                  </a:txBody>
                  <a:tcPr>
                    <a:solidFill>
                      <a:schemeClr val="accent4">
                        <a:lumMod val="40000"/>
                        <a:lumOff val="60000"/>
                      </a:schemeClr>
                    </a:solidFill>
                  </a:tcPr>
                </a:tc>
                <a:tc>
                  <a:txBody>
                    <a:bodyPr/>
                    <a:lstStyle/>
                    <a:p>
                      <a:pPr latinLnBrk="1"/>
                      <a:r>
                        <a:rPr lang="en-US" altLang="ko-KR" sz="1000" dirty="0">
                          <a:latin typeface="+mn-ea"/>
                          <a:ea typeface="+mn-ea"/>
                        </a:rPr>
                        <a:t>7B</a:t>
                      </a:r>
                      <a:endParaRPr lang="ko-KR" altLang="en-US" sz="1000" dirty="0">
                        <a:latin typeface="+mn-ea"/>
                        <a:ea typeface="+mn-ea"/>
                      </a:endParaRPr>
                    </a:p>
                  </a:txBody>
                  <a:tcPr>
                    <a:solidFill>
                      <a:schemeClr val="accent4">
                        <a:lumMod val="40000"/>
                        <a:lumOff val="60000"/>
                      </a:schemeClr>
                    </a:solidFill>
                  </a:tcPr>
                </a:tc>
                <a:extLst>
                  <a:ext uri="{0D108BD9-81ED-4DB2-BD59-A6C34878D82A}">
                    <a16:rowId xmlns:a16="http://schemas.microsoft.com/office/drawing/2014/main" val="3220609171"/>
                  </a:ext>
                </a:extLst>
              </a:tr>
              <a:tr h="0">
                <a:tc>
                  <a:txBody>
                    <a:bodyPr/>
                    <a:lstStyle/>
                    <a:p>
                      <a:pPr latinLnBrk="1"/>
                      <a:r>
                        <a:rPr lang="en-US" altLang="ko-KR" sz="1000" dirty="0">
                          <a:latin typeface="+mn-ea"/>
                          <a:ea typeface="+mn-ea"/>
                        </a:rPr>
                        <a:t>RRC</a:t>
                      </a:r>
                      <a:endParaRPr lang="ko-KR" altLang="en-US" sz="1000" dirty="0">
                        <a:latin typeface="+mn-ea"/>
                        <a:ea typeface="+mn-ea"/>
                      </a:endParaRPr>
                    </a:p>
                  </a:txBody>
                  <a:tcPr>
                    <a:solidFill>
                      <a:schemeClr val="accent4">
                        <a:lumMod val="40000"/>
                        <a:lumOff val="60000"/>
                      </a:schemeClr>
                    </a:solidFill>
                  </a:tcPr>
                </a:tc>
                <a:tc>
                  <a:txBody>
                    <a:bodyPr/>
                    <a:lstStyle/>
                    <a:p>
                      <a:pPr latinLnBrk="1"/>
                      <a:r>
                        <a:rPr lang="en-US" altLang="ko-KR" sz="1000" dirty="0">
                          <a:latin typeface="+mn-ea"/>
                          <a:ea typeface="+mn-ea"/>
                        </a:rPr>
                        <a:t>2B</a:t>
                      </a:r>
                      <a:endParaRPr lang="ko-KR" altLang="en-US" sz="1000" dirty="0">
                        <a:latin typeface="+mn-ea"/>
                        <a:ea typeface="+mn-ea"/>
                      </a:endParaRPr>
                    </a:p>
                  </a:txBody>
                  <a:tcPr>
                    <a:solidFill>
                      <a:schemeClr val="accent4">
                        <a:lumMod val="40000"/>
                        <a:lumOff val="60000"/>
                      </a:schemeClr>
                    </a:solidFill>
                  </a:tcPr>
                </a:tc>
                <a:extLst>
                  <a:ext uri="{0D108BD9-81ED-4DB2-BD59-A6C34878D82A}">
                    <a16:rowId xmlns:a16="http://schemas.microsoft.com/office/drawing/2014/main" val="3408532448"/>
                  </a:ext>
                </a:extLst>
              </a:tr>
              <a:tr h="0">
                <a:tc>
                  <a:txBody>
                    <a:bodyPr/>
                    <a:lstStyle/>
                    <a:p>
                      <a:pPr latinLnBrk="1"/>
                      <a:r>
                        <a:rPr lang="en-US" altLang="ko-KR" sz="1000" dirty="0">
                          <a:latin typeface="+mn-ea"/>
                          <a:ea typeface="+mn-ea"/>
                        </a:rPr>
                        <a:t>PDCP</a:t>
                      </a:r>
                      <a:endParaRPr lang="ko-KR" altLang="en-US" sz="1000" dirty="0">
                        <a:latin typeface="+mn-ea"/>
                        <a:ea typeface="+mn-ea"/>
                      </a:endParaRPr>
                    </a:p>
                  </a:txBody>
                  <a:tcPr/>
                </a:tc>
                <a:tc>
                  <a:txBody>
                    <a:bodyPr/>
                    <a:lstStyle/>
                    <a:p>
                      <a:pPr latinLnBrk="1"/>
                      <a:r>
                        <a:rPr lang="en-US" altLang="ko-KR" sz="1000" dirty="0">
                          <a:latin typeface="+mn-ea"/>
                          <a:ea typeface="+mn-ea"/>
                        </a:rPr>
                        <a:t>0B</a:t>
                      </a:r>
                      <a:endParaRPr lang="ko-KR" altLang="en-US" sz="1000" dirty="0">
                        <a:latin typeface="+mn-ea"/>
                        <a:ea typeface="+mn-ea"/>
                      </a:endParaRPr>
                    </a:p>
                  </a:txBody>
                  <a:tcPr/>
                </a:tc>
                <a:extLst>
                  <a:ext uri="{0D108BD9-81ED-4DB2-BD59-A6C34878D82A}">
                    <a16:rowId xmlns:a16="http://schemas.microsoft.com/office/drawing/2014/main" val="1344232075"/>
                  </a:ext>
                </a:extLst>
              </a:tr>
              <a:tr h="0">
                <a:tc>
                  <a:txBody>
                    <a:bodyPr/>
                    <a:lstStyle/>
                    <a:p>
                      <a:pPr latinLnBrk="1"/>
                      <a:r>
                        <a:rPr lang="en-US" altLang="ko-KR" sz="1000" dirty="0">
                          <a:latin typeface="+mn-ea"/>
                          <a:ea typeface="+mn-ea"/>
                        </a:rPr>
                        <a:t>RLC</a:t>
                      </a:r>
                      <a:endParaRPr lang="ko-KR" altLang="en-US" sz="1000" dirty="0">
                        <a:latin typeface="+mn-ea"/>
                        <a:ea typeface="+mn-ea"/>
                      </a:endParaRPr>
                    </a:p>
                  </a:txBody>
                  <a:tcPr/>
                </a:tc>
                <a:tc>
                  <a:txBody>
                    <a:bodyPr/>
                    <a:lstStyle/>
                    <a:p>
                      <a:pPr latinLnBrk="1"/>
                      <a:r>
                        <a:rPr lang="en-US" altLang="ko-KR" sz="1000" dirty="0">
                          <a:latin typeface="+mn-ea"/>
                          <a:ea typeface="+mn-ea"/>
                        </a:rPr>
                        <a:t>2B</a:t>
                      </a:r>
                      <a:endParaRPr lang="ko-KR" altLang="en-US" sz="1000" dirty="0">
                        <a:latin typeface="+mn-ea"/>
                        <a:ea typeface="+mn-ea"/>
                      </a:endParaRPr>
                    </a:p>
                  </a:txBody>
                  <a:tcPr/>
                </a:tc>
                <a:extLst>
                  <a:ext uri="{0D108BD9-81ED-4DB2-BD59-A6C34878D82A}">
                    <a16:rowId xmlns:a16="http://schemas.microsoft.com/office/drawing/2014/main" val="2091962976"/>
                  </a:ext>
                </a:extLst>
              </a:tr>
              <a:tr h="0">
                <a:tc>
                  <a:txBody>
                    <a:bodyPr/>
                    <a:lstStyle/>
                    <a:p>
                      <a:pPr latinLnBrk="1"/>
                      <a:r>
                        <a:rPr lang="en-US" altLang="ko-KR" sz="1000" dirty="0">
                          <a:latin typeface="+mn-ea"/>
                          <a:ea typeface="+mn-ea"/>
                        </a:rPr>
                        <a:t>MAC</a:t>
                      </a:r>
                      <a:endParaRPr lang="ko-KR" altLang="en-US" sz="1000" dirty="0">
                        <a:latin typeface="+mn-ea"/>
                        <a:ea typeface="+mn-ea"/>
                      </a:endParaRPr>
                    </a:p>
                  </a:txBody>
                  <a:tcPr/>
                </a:tc>
                <a:tc>
                  <a:txBody>
                    <a:bodyPr/>
                    <a:lstStyle/>
                    <a:p>
                      <a:pPr latinLnBrk="1"/>
                      <a:r>
                        <a:rPr lang="en-US" altLang="ko-KR" sz="1000" dirty="0">
                          <a:latin typeface="+mn-ea"/>
                          <a:ea typeface="+mn-ea"/>
                        </a:rPr>
                        <a:t>2B</a:t>
                      </a:r>
                      <a:endParaRPr lang="ko-KR" altLang="en-US" sz="1000" dirty="0">
                        <a:latin typeface="+mn-ea"/>
                        <a:ea typeface="+mn-ea"/>
                      </a:endParaRPr>
                    </a:p>
                  </a:txBody>
                  <a:tcPr/>
                </a:tc>
                <a:extLst>
                  <a:ext uri="{0D108BD9-81ED-4DB2-BD59-A6C34878D82A}">
                    <a16:rowId xmlns:a16="http://schemas.microsoft.com/office/drawing/2014/main" val="3215424380"/>
                  </a:ext>
                </a:extLst>
              </a:tr>
            </a:tbl>
          </a:graphicData>
        </a:graphic>
      </p:graphicFrame>
      <p:sp>
        <p:nvSpPr>
          <p:cNvPr id="469" name="Content Placeholder 2">
            <a:extLst>
              <a:ext uri="{FF2B5EF4-FFF2-40B4-BE49-F238E27FC236}">
                <a16:creationId xmlns:a16="http://schemas.microsoft.com/office/drawing/2014/main" id="{9D776CDC-9B3B-F4F6-1518-FB56F49A11F2}"/>
              </a:ext>
            </a:extLst>
          </p:cNvPr>
          <p:cNvSpPr txBox="1">
            <a:spLocks/>
          </p:cNvSpPr>
          <p:nvPr/>
        </p:nvSpPr>
        <p:spPr>
          <a:xfrm>
            <a:off x="6377394" y="2416967"/>
            <a:ext cx="5289671" cy="300658"/>
          </a:xfrm>
          <a:prstGeom prst="rect">
            <a:avLst/>
          </a:prstGeom>
        </p:spPr>
        <p:txBody>
          <a:bodyPr/>
          <a:lstStyle>
            <a:lvl1pPr marL="228600" indent="-228600" algn="l" defTabSz="914400" rtl="0" eaLnBrk="1" latinLnBrk="1" hangingPunct="1">
              <a:lnSpc>
                <a:spcPct val="100000"/>
              </a:lnSpc>
              <a:spcBef>
                <a:spcPts val="1000"/>
              </a:spcBef>
              <a:buFont typeface="Wingdings" panose="05000000000000000000" pitchFamily="2" charset="2"/>
              <a:buChar char="§"/>
              <a:defRPr lang="ko-KR" altLang="en-US" sz="2400" b="1" kern="1200" spc="-30" baseline="0" dirty="0" smtClean="0">
                <a:ln>
                  <a:solidFill>
                    <a:schemeClr val="accent1">
                      <a:alpha val="0"/>
                    </a:schemeClr>
                  </a:solidFill>
                </a:ln>
                <a:solidFill>
                  <a:schemeClr val="tx1"/>
                </a:solidFill>
                <a:latin typeface="Calibri" panose="020F0502020204030204" pitchFamily="34" charset="0"/>
                <a:ea typeface="+mn-ea"/>
                <a:cs typeface="Calibri" pitchFamily="34" charset="0"/>
              </a:defRPr>
            </a:lvl1pPr>
            <a:lvl2pPr marL="685800" indent="-228600" algn="l" defTabSz="914400" rtl="0" eaLnBrk="1" latinLnBrk="1"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1" hangingPunct="1">
              <a:lnSpc>
                <a:spcPct val="100000"/>
              </a:lnSpc>
              <a:spcBef>
                <a:spcPts val="500"/>
              </a:spcBef>
              <a:buFont typeface="맑은 고딕" panose="020B0503020000020004" pitchFamily="50" charset="-127"/>
              <a:buChar char="-"/>
              <a:defRPr sz="18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400" kern="1200">
                <a:solidFill>
                  <a:schemeClr val="accent5">
                    <a:lumMod val="75000"/>
                  </a:schemeClr>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400" kern="1200">
                <a:solidFill>
                  <a:schemeClr val="accent5">
                    <a:lumMod val="75000"/>
                  </a:schemeClr>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ko-KR" sz="1400" b="0" dirty="0"/>
              <a:t>IMS SIP signaling messages are transmitted over DRB/UP</a:t>
            </a:r>
          </a:p>
        </p:txBody>
      </p:sp>
      <p:grpSp>
        <p:nvGrpSpPr>
          <p:cNvPr id="6" name="그룹 5">
            <a:extLst>
              <a:ext uri="{FF2B5EF4-FFF2-40B4-BE49-F238E27FC236}">
                <a16:creationId xmlns:a16="http://schemas.microsoft.com/office/drawing/2014/main" id="{1ACDCC08-CDE0-76D8-F303-CB1B4E6BCD94}"/>
              </a:ext>
            </a:extLst>
          </p:cNvPr>
          <p:cNvGrpSpPr/>
          <p:nvPr/>
        </p:nvGrpSpPr>
        <p:grpSpPr>
          <a:xfrm>
            <a:off x="6609257" y="3228428"/>
            <a:ext cx="4841689" cy="833881"/>
            <a:chOff x="6609257" y="2703500"/>
            <a:chExt cx="4841689" cy="833881"/>
          </a:xfrm>
        </p:grpSpPr>
        <p:grpSp>
          <p:nvGrpSpPr>
            <p:cNvPr id="388" name="Group 23">
              <a:extLst>
                <a:ext uri="{FF2B5EF4-FFF2-40B4-BE49-F238E27FC236}">
                  <a16:creationId xmlns:a16="http://schemas.microsoft.com/office/drawing/2014/main" id="{6FEBEC3B-F035-80C6-CBC1-D13766D827F5}"/>
                </a:ext>
              </a:extLst>
            </p:cNvPr>
            <p:cNvGrpSpPr/>
            <p:nvPr/>
          </p:nvGrpSpPr>
          <p:grpSpPr>
            <a:xfrm>
              <a:off x="6690083" y="2771036"/>
              <a:ext cx="228768" cy="424735"/>
              <a:chOff x="3781722" y="2594317"/>
              <a:chExt cx="700617" cy="991307"/>
            </a:xfrm>
          </p:grpSpPr>
          <p:sp>
            <p:nvSpPr>
              <p:cNvPr id="444" name="Freeform 5">
                <a:extLst>
                  <a:ext uri="{FF2B5EF4-FFF2-40B4-BE49-F238E27FC236}">
                    <a16:creationId xmlns:a16="http://schemas.microsoft.com/office/drawing/2014/main" id="{E4D903DF-171B-942F-0741-C1BCFF678CA3}"/>
                  </a:ext>
                </a:extLst>
              </p:cNvPr>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445" name="Freeform 6">
                <a:extLst>
                  <a:ext uri="{FF2B5EF4-FFF2-40B4-BE49-F238E27FC236}">
                    <a16:creationId xmlns:a16="http://schemas.microsoft.com/office/drawing/2014/main" id="{F487FE56-F772-073A-6C0D-9362FB7A1EB3}"/>
                  </a:ext>
                </a:extLst>
              </p:cNvPr>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46" name="Freeform 7">
                <a:extLst>
                  <a:ext uri="{FF2B5EF4-FFF2-40B4-BE49-F238E27FC236}">
                    <a16:creationId xmlns:a16="http://schemas.microsoft.com/office/drawing/2014/main" id="{A191C19F-D20B-6E86-5EBE-FA65A905AFA6}"/>
                  </a:ext>
                </a:extLst>
              </p:cNvPr>
              <p:cNvSpPr>
                <a:spLocks/>
              </p:cNvSpPr>
              <p:nvPr/>
            </p:nvSpPr>
            <p:spPr bwMode="auto">
              <a:xfrm>
                <a:off x="3801585" y="2634107"/>
                <a:ext cx="661492"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447" name="Freeform 8">
                <a:extLst>
                  <a:ext uri="{FF2B5EF4-FFF2-40B4-BE49-F238E27FC236}">
                    <a16:creationId xmlns:a16="http://schemas.microsoft.com/office/drawing/2014/main" id="{AFB343E7-1CAB-26FD-59C1-64BAC179F287}"/>
                  </a:ext>
                </a:extLst>
              </p:cNvPr>
              <p:cNvSpPr>
                <a:spLocks/>
              </p:cNvSpPr>
              <p:nvPr/>
            </p:nvSpPr>
            <p:spPr bwMode="auto">
              <a:xfrm>
                <a:off x="3801585" y="2634107"/>
                <a:ext cx="661493"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48" name="Freeform 9">
                <a:extLst>
                  <a:ext uri="{FF2B5EF4-FFF2-40B4-BE49-F238E27FC236}">
                    <a16:creationId xmlns:a16="http://schemas.microsoft.com/office/drawing/2014/main" id="{B13DD0EB-1420-C3FD-6E99-4292F61862CD}"/>
                  </a:ext>
                </a:extLst>
              </p:cNvPr>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449" name="Freeform 10">
                <a:extLst>
                  <a:ext uri="{FF2B5EF4-FFF2-40B4-BE49-F238E27FC236}">
                    <a16:creationId xmlns:a16="http://schemas.microsoft.com/office/drawing/2014/main" id="{0BA77240-ADA4-ADFB-944A-DE3C4FD4F992}"/>
                  </a:ext>
                </a:extLst>
              </p:cNvPr>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50" name="Oval 11">
                <a:extLst>
                  <a:ext uri="{FF2B5EF4-FFF2-40B4-BE49-F238E27FC236}">
                    <a16:creationId xmlns:a16="http://schemas.microsoft.com/office/drawing/2014/main" id="{01B7AC0E-5670-6FCA-D52F-811F10A4123E}"/>
                  </a:ext>
                </a:extLst>
              </p:cNvPr>
              <p:cNvSpPr>
                <a:spLocks noChangeArrowheads="1"/>
              </p:cNvSpPr>
              <p:nvPr/>
            </p:nvSpPr>
            <p:spPr bwMode="auto">
              <a:xfrm>
                <a:off x="4365570" y="2607089"/>
                <a:ext cx="19863" cy="17193"/>
              </a:xfrm>
              <a:prstGeom prst="ellipse">
                <a:avLst/>
              </a:pr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451" name="Oval 12">
                <a:extLst>
                  <a:ext uri="{FF2B5EF4-FFF2-40B4-BE49-F238E27FC236}">
                    <a16:creationId xmlns:a16="http://schemas.microsoft.com/office/drawing/2014/main" id="{BBEC9EB9-C912-A25E-6745-82FD8CF1D7A0}"/>
                  </a:ext>
                </a:extLst>
              </p:cNvPr>
              <p:cNvSpPr>
                <a:spLocks noChangeArrowheads="1"/>
              </p:cNvSpPr>
              <p:nvPr/>
            </p:nvSpPr>
            <p:spPr bwMode="auto">
              <a:xfrm>
                <a:off x="4365570" y="2607089"/>
                <a:ext cx="19863" cy="17193"/>
              </a:xfrm>
              <a:prstGeom prst="ellipse">
                <a:avLst/>
              </a:pr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52" name="Freeform 13">
                <a:extLst>
                  <a:ext uri="{FF2B5EF4-FFF2-40B4-BE49-F238E27FC236}">
                    <a16:creationId xmlns:a16="http://schemas.microsoft.com/office/drawing/2014/main" id="{B170683E-0041-84CE-A93D-0D16632B93DD}"/>
                  </a:ext>
                </a:extLst>
              </p:cNvPr>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453" name="Freeform 14">
                <a:extLst>
                  <a:ext uri="{FF2B5EF4-FFF2-40B4-BE49-F238E27FC236}">
                    <a16:creationId xmlns:a16="http://schemas.microsoft.com/office/drawing/2014/main" id="{87BC73F1-6D6A-ECC6-5A34-F5609106B41B}"/>
                  </a:ext>
                </a:extLst>
              </p:cNvPr>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54" name="Freeform 15">
                <a:extLst>
                  <a:ext uri="{FF2B5EF4-FFF2-40B4-BE49-F238E27FC236}">
                    <a16:creationId xmlns:a16="http://schemas.microsoft.com/office/drawing/2014/main" id="{FB25D4F4-A47E-2BF7-0A62-7AD77D5DF2DC}"/>
                  </a:ext>
                </a:extLst>
              </p:cNvPr>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455" name="Freeform 16">
                <a:extLst>
                  <a:ext uri="{FF2B5EF4-FFF2-40B4-BE49-F238E27FC236}">
                    <a16:creationId xmlns:a16="http://schemas.microsoft.com/office/drawing/2014/main" id="{C48BCA5C-EE12-CCE8-D2D1-A364A7B75320}"/>
                  </a:ext>
                </a:extLst>
              </p:cNvPr>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56" name="Freeform 17">
                <a:extLst>
                  <a:ext uri="{FF2B5EF4-FFF2-40B4-BE49-F238E27FC236}">
                    <a16:creationId xmlns:a16="http://schemas.microsoft.com/office/drawing/2014/main" id="{19B10C21-4981-2A21-FB68-B54B175C2114}"/>
                  </a:ext>
                </a:extLst>
              </p:cNvPr>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457" name="Freeform 18">
                <a:extLst>
                  <a:ext uri="{FF2B5EF4-FFF2-40B4-BE49-F238E27FC236}">
                    <a16:creationId xmlns:a16="http://schemas.microsoft.com/office/drawing/2014/main" id="{F02C7F2D-77FE-B4D0-377B-BEB201D76196}"/>
                  </a:ext>
                </a:extLst>
              </p:cNvPr>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grpSp>
        <p:grpSp>
          <p:nvGrpSpPr>
            <p:cNvPr id="389" name="그룹 187">
              <a:extLst>
                <a:ext uri="{FF2B5EF4-FFF2-40B4-BE49-F238E27FC236}">
                  <a16:creationId xmlns:a16="http://schemas.microsoft.com/office/drawing/2014/main" id="{28633FD5-0F82-FC7A-554E-FD668D29E520}"/>
                </a:ext>
              </a:extLst>
            </p:cNvPr>
            <p:cNvGrpSpPr/>
            <p:nvPr/>
          </p:nvGrpSpPr>
          <p:grpSpPr>
            <a:xfrm>
              <a:off x="7945761" y="2746357"/>
              <a:ext cx="361951" cy="373510"/>
              <a:chOff x="3134362" y="3868078"/>
              <a:chExt cx="521897" cy="591878"/>
            </a:xfrm>
          </p:grpSpPr>
          <p:sp>
            <p:nvSpPr>
              <p:cNvPr id="438" name="타원 189">
                <a:extLst>
                  <a:ext uri="{FF2B5EF4-FFF2-40B4-BE49-F238E27FC236}">
                    <a16:creationId xmlns:a16="http://schemas.microsoft.com/office/drawing/2014/main" id="{709F95E3-B20B-8DFA-5F7D-02EA6C45A9BC}"/>
                  </a:ext>
                </a:extLst>
              </p:cNvPr>
              <p:cNvSpPr/>
              <p:nvPr/>
            </p:nvSpPr>
            <p:spPr>
              <a:xfrm>
                <a:off x="3306507" y="3868078"/>
                <a:ext cx="192584" cy="167059"/>
              </a:xfrm>
              <a:prstGeom prst="ellipse">
                <a:avLst/>
              </a:prstGeom>
              <a:no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ko-KR" altLang="en-US" sz="2000"/>
              </a:p>
            </p:txBody>
          </p:sp>
          <p:sp>
            <p:nvSpPr>
              <p:cNvPr id="439" name="사다리꼴 190">
                <a:extLst>
                  <a:ext uri="{FF2B5EF4-FFF2-40B4-BE49-F238E27FC236}">
                    <a16:creationId xmlns:a16="http://schemas.microsoft.com/office/drawing/2014/main" id="{F2582E83-F54D-4D27-3CCF-C5481E2ABA05}"/>
                  </a:ext>
                </a:extLst>
              </p:cNvPr>
              <p:cNvSpPr/>
              <p:nvPr/>
            </p:nvSpPr>
            <p:spPr>
              <a:xfrm>
                <a:off x="3274531" y="4093417"/>
                <a:ext cx="256536" cy="366539"/>
              </a:xfrm>
              <a:prstGeom prst="trapezoid">
                <a:avLst>
                  <a:gd name="adj" fmla="val 35148"/>
                </a:avLst>
              </a:prstGeom>
              <a:no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ko-KR" altLang="en-US" sz="2000"/>
              </a:p>
            </p:txBody>
          </p:sp>
          <p:sp>
            <p:nvSpPr>
              <p:cNvPr id="440" name="원호 191">
                <a:extLst>
                  <a:ext uri="{FF2B5EF4-FFF2-40B4-BE49-F238E27FC236}">
                    <a16:creationId xmlns:a16="http://schemas.microsoft.com/office/drawing/2014/main" id="{AC7F1A9D-C64D-F217-25E1-37B0C2F5CD8A}"/>
                  </a:ext>
                </a:extLst>
              </p:cNvPr>
              <p:cNvSpPr/>
              <p:nvPr/>
            </p:nvSpPr>
            <p:spPr>
              <a:xfrm>
                <a:off x="3489373" y="3879599"/>
                <a:ext cx="93446" cy="144016"/>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441" name="원호 192">
                <a:extLst>
                  <a:ext uri="{FF2B5EF4-FFF2-40B4-BE49-F238E27FC236}">
                    <a16:creationId xmlns:a16="http://schemas.microsoft.com/office/drawing/2014/main" id="{4F1B17E7-A926-35DC-A0CD-9C170C90EA93}"/>
                  </a:ext>
                </a:extLst>
              </p:cNvPr>
              <p:cNvSpPr/>
              <p:nvPr/>
            </p:nvSpPr>
            <p:spPr>
              <a:xfrm>
                <a:off x="3562813" y="3879599"/>
                <a:ext cx="93446" cy="144016"/>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442" name="원호 193">
                <a:extLst>
                  <a:ext uri="{FF2B5EF4-FFF2-40B4-BE49-F238E27FC236}">
                    <a16:creationId xmlns:a16="http://schemas.microsoft.com/office/drawing/2014/main" id="{E41F26E8-4F31-C1B1-5FCA-62821358C169}"/>
                  </a:ext>
                </a:extLst>
              </p:cNvPr>
              <p:cNvSpPr/>
              <p:nvPr/>
            </p:nvSpPr>
            <p:spPr>
              <a:xfrm flipH="1">
                <a:off x="3134362" y="3872478"/>
                <a:ext cx="93446" cy="144016"/>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443" name="원호 194">
                <a:extLst>
                  <a:ext uri="{FF2B5EF4-FFF2-40B4-BE49-F238E27FC236}">
                    <a16:creationId xmlns:a16="http://schemas.microsoft.com/office/drawing/2014/main" id="{9E35F4FB-3A42-4217-F08A-A82DAF80BBCE}"/>
                  </a:ext>
                </a:extLst>
              </p:cNvPr>
              <p:cNvSpPr/>
              <p:nvPr/>
            </p:nvSpPr>
            <p:spPr>
              <a:xfrm flipH="1">
                <a:off x="3207802" y="3872478"/>
                <a:ext cx="93446" cy="144016"/>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grpSp>
        <p:grpSp>
          <p:nvGrpSpPr>
            <p:cNvPr id="390" name="그룹 389">
              <a:extLst>
                <a:ext uri="{FF2B5EF4-FFF2-40B4-BE49-F238E27FC236}">
                  <a16:creationId xmlns:a16="http://schemas.microsoft.com/office/drawing/2014/main" id="{F8B08AB1-DE3A-C4FA-13A8-91BACA01DD9C}"/>
                </a:ext>
              </a:extLst>
            </p:cNvPr>
            <p:cNvGrpSpPr/>
            <p:nvPr/>
          </p:nvGrpSpPr>
          <p:grpSpPr>
            <a:xfrm>
              <a:off x="7801807" y="2937706"/>
              <a:ext cx="203240" cy="172356"/>
              <a:chOff x="4001525" y="4921514"/>
              <a:chExt cx="612714" cy="633158"/>
            </a:xfrm>
          </p:grpSpPr>
          <p:sp>
            <p:nvSpPr>
              <p:cNvPr id="434" name="이등변 삼각형 433">
                <a:extLst>
                  <a:ext uri="{FF2B5EF4-FFF2-40B4-BE49-F238E27FC236}">
                    <a16:creationId xmlns:a16="http://schemas.microsoft.com/office/drawing/2014/main" id="{464BF9D4-669D-DB05-70FF-A48A964453E9}"/>
                  </a:ext>
                </a:extLst>
              </p:cNvPr>
              <p:cNvSpPr/>
              <p:nvPr/>
            </p:nvSpPr>
            <p:spPr>
              <a:xfrm>
                <a:off x="4260850" y="5290427"/>
                <a:ext cx="353389" cy="264245"/>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35" name="현 434">
                <a:extLst>
                  <a:ext uri="{FF2B5EF4-FFF2-40B4-BE49-F238E27FC236}">
                    <a16:creationId xmlns:a16="http://schemas.microsoft.com/office/drawing/2014/main" id="{B7A94DB4-6543-34D6-4A4B-0BED10BF2BED}"/>
                  </a:ext>
                </a:extLst>
              </p:cNvPr>
              <p:cNvSpPr/>
              <p:nvPr/>
            </p:nvSpPr>
            <p:spPr>
              <a:xfrm rot="13701066">
                <a:off x="4013348" y="4928726"/>
                <a:ext cx="554273" cy="539849"/>
              </a:xfrm>
              <a:prstGeom prst="chord">
                <a:avLst>
                  <a:gd name="adj1" fmla="val 5426565"/>
                  <a:gd name="adj2" fmla="val 1620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36" name="모서리가 둥근 직사각형 181">
                <a:extLst>
                  <a:ext uri="{FF2B5EF4-FFF2-40B4-BE49-F238E27FC236}">
                    <a16:creationId xmlns:a16="http://schemas.microsoft.com/office/drawing/2014/main" id="{8B82DFD9-9147-B9EA-6CEF-D0CBFDFB8ED0}"/>
                  </a:ext>
                </a:extLst>
              </p:cNvPr>
              <p:cNvSpPr/>
              <p:nvPr/>
            </p:nvSpPr>
            <p:spPr>
              <a:xfrm rot="19095659">
                <a:off x="4001525" y="5158821"/>
                <a:ext cx="547742" cy="45719"/>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37" name="모서리가 둥근 직사각형 182">
                <a:extLst>
                  <a:ext uri="{FF2B5EF4-FFF2-40B4-BE49-F238E27FC236}">
                    <a16:creationId xmlns:a16="http://schemas.microsoft.com/office/drawing/2014/main" id="{87E1AA38-C028-105F-0814-EB8914E01DE9}"/>
                  </a:ext>
                </a:extLst>
              </p:cNvPr>
              <p:cNvSpPr/>
              <p:nvPr/>
            </p:nvSpPr>
            <p:spPr>
              <a:xfrm rot="3040982">
                <a:off x="4101147" y="5057084"/>
                <a:ext cx="199616" cy="81128"/>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nvGrpSpPr>
            <p:cNvPr id="391" name="그룹 390">
              <a:extLst>
                <a:ext uri="{FF2B5EF4-FFF2-40B4-BE49-F238E27FC236}">
                  <a16:creationId xmlns:a16="http://schemas.microsoft.com/office/drawing/2014/main" id="{261812F8-DA7F-A96F-0291-5D28EAD59AD7}"/>
                </a:ext>
              </a:extLst>
            </p:cNvPr>
            <p:cNvGrpSpPr/>
            <p:nvPr/>
          </p:nvGrpSpPr>
          <p:grpSpPr>
            <a:xfrm>
              <a:off x="7201554" y="2746183"/>
              <a:ext cx="420403" cy="381975"/>
              <a:chOff x="5319441" y="5018576"/>
              <a:chExt cx="516583" cy="552280"/>
            </a:xfrm>
          </p:grpSpPr>
          <p:sp>
            <p:nvSpPr>
              <p:cNvPr id="421" name="직사각형 420">
                <a:extLst>
                  <a:ext uri="{FF2B5EF4-FFF2-40B4-BE49-F238E27FC236}">
                    <a16:creationId xmlns:a16="http://schemas.microsoft.com/office/drawing/2014/main" id="{E82F43A9-6D53-AA5D-A0D8-E1B256A94787}"/>
                  </a:ext>
                </a:extLst>
              </p:cNvPr>
              <p:cNvSpPr/>
              <p:nvPr/>
            </p:nvSpPr>
            <p:spPr>
              <a:xfrm rot="2766727">
                <a:off x="5603543" y="5140671"/>
                <a:ext cx="84069" cy="300305"/>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22" name="직사각형 421">
                <a:extLst>
                  <a:ext uri="{FF2B5EF4-FFF2-40B4-BE49-F238E27FC236}">
                    <a16:creationId xmlns:a16="http://schemas.microsoft.com/office/drawing/2014/main" id="{F1CCB173-C7C1-158D-8A3F-87B097F9D6E6}"/>
                  </a:ext>
                </a:extLst>
              </p:cNvPr>
              <p:cNvSpPr/>
              <p:nvPr/>
            </p:nvSpPr>
            <p:spPr>
              <a:xfrm rot="2766727">
                <a:off x="5368450" y="5221849"/>
                <a:ext cx="552280" cy="145734"/>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23" name="직사각형 422">
                <a:extLst>
                  <a:ext uri="{FF2B5EF4-FFF2-40B4-BE49-F238E27FC236}">
                    <a16:creationId xmlns:a16="http://schemas.microsoft.com/office/drawing/2014/main" id="{B928DD25-E42E-E386-E8CF-3DB658496BAD}"/>
                  </a:ext>
                </a:extLst>
              </p:cNvPr>
              <p:cNvSpPr/>
              <p:nvPr/>
            </p:nvSpPr>
            <p:spPr>
              <a:xfrm rot="2766727">
                <a:off x="5491198" y="5112026"/>
                <a:ext cx="84069" cy="145734"/>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24" name="직사각형 423">
                <a:extLst>
                  <a:ext uri="{FF2B5EF4-FFF2-40B4-BE49-F238E27FC236}">
                    <a16:creationId xmlns:a16="http://schemas.microsoft.com/office/drawing/2014/main" id="{4B8B6DE9-A0FD-5210-289C-5D04F3DF2F34}"/>
                  </a:ext>
                </a:extLst>
              </p:cNvPr>
              <p:cNvSpPr/>
              <p:nvPr/>
            </p:nvSpPr>
            <p:spPr>
              <a:xfrm rot="2766727">
                <a:off x="5720969" y="5334851"/>
                <a:ext cx="84069" cy="145734"/>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25" name="직사각형 424">
                <a:extLst>
                  <a:ext uri="{FF2B5EF4-FFF2-40B4-BE49-F238E27FC236}">
                    <a16:creationId xmlns:a16="http://schemas.microsoft.com/office/drawing/2014/main" id="{F1978F1A-E928-C115-9898-07D633AC61E6}"/>
                  </a:ext>
                </a:extLst>
              </p:cNvPr>
              <p:cNvSpPr/>
              <p:nvPr/>
            </p:nvSpPr>
            <p:spPr>
              <a:xfrm rot="2766727">
                <a:off x="5515783" y="5337985"/>
                <a:ext cx="84069" cy="79796"/>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26" name="직사각형 425">
                <a:extLst>
                  <a:ext uri="{FF2B5EF4-FFF2-40B4-BE49-F238E27FC236}">
                    <a16:creationId xmlns:a16="http://schemas.microsoft.com/office/drawing/2014/main" id="{7D2D3F14-FFA3-924A-3552-B1F766707F7B}"/>
                  </a:ext>
                </a:extLst>
              </p:cNvPr>
              <p:cNvSpPr/>
              <p:nvPr/>
            </p:nvSpPr>
            <p:spPr>
              <a:xfrm rot="2766727">
                <a:off x="5685720" y="5174520"/>
                <a:ext cx="84069" cy="79796"/>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27" name="현 426">
                <a:extLst>
                  <a:ext uri="{FF2B5EF4-FFF2-40B4-BE49-F238E27FC236}">
                    <a16:creationId xmlns:a16="http://schemas.microsoft.com/office/drawing/2014/main" id="{10FC05E2-E23D-DBFB-2180-BDF89DD5DFA7}"/>
                  </a:ext>
                </a:extLst>
              </p:cNvPr>
              <p:cNvSpPr/>
              <p:nvPr/>
            </p:nvSpPr>
            <p:spPr>
              <a:xfrm rot="7881697">
                <a:off x="5443623" y="5329081"/>
                <a:ext cx="123253" cy="182020"/>
              </a:xfrm>
              <a:prstGeom prst="chord">
                <a:avLst>
                  <a:gd name="adj1" fmla="val 5426565"/>
                  <a:gd name="adj2" fmla="val 16200000"/>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428" name="그룹 427">
                <a:extLst>
                  <a:ext uri="{FF2B5EF4-FFF2-40B4-BE49-F238E27FC236}">
                    <a16:creationId xmlns:a16="http://schemas.microsoft.com/office/drawing/2014/main" id="{A548155E-F596-6447-FF08-8628BE71C8F0}"/>
                  </a:ext>
                </a:extLst>
              </p:cNvPr>
              <p:cNvGrpSpPr/>
              <p:nvPr/>
            </p:nvGrpSpPr>
            <p:grpSpPr>
              <a:xfrm>
                <a:off x="5319441" y="5323854"/>
                <a:ext cx="320538" cy="227774"/>
                <a:chOff x="5243241" y="5416987"/>
                <a:chExt cx="320538" cy="227774"/>
              </a:xfrm>
            </p:grpSpPr>
            <p:sp>
              <p:nvSpPr>
                <p:cNvPr id="432" name="원호 192">
                  <a:extLst>
                    <a:ext uri="{FF2B5EF4-FFF2-40B4-BE49-F238E27FC236}">
                      <a16:creationId xmlns:a16="http://schemas.microsoft.com/office/drawing/2014/main" id="{83ED4A74-4147-FD81-05A0-559B40D34799}"/>
                    </a:ext>
                  </a:extLst>
                </p:cNvPr>
                <p:cNvSpPr/>
                <p:nvPr/>
              </p:nvSpPr>
              <p:spPr>
                <a:xfrm rot="8011661">
                  <a:off x="5324548" y="5370605"/>
                  <a:ext cx="192849" cy="285613"/>
                </a:xfrm>
                <a:prstGeom prst="arc">
                  <a:avLst>
                    <a:gd name="adj1" fmla="val 19023645"/>
                    <a:gd name="adj2" fmla="val 2473917"/>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433" name="원호 192">
                  <a:extLst>
                    <a:ext uri="{FF2B5EF4-FFF2-40B4-BE49-F238E27FC236}">
                      <a16:creationId xmlns:a16="http://schemas.microsoft.com/office/drawing/2014/main" id="{7B3B36F6-7DA3-E066-F5E7-F1D6A729FB91}"/>
                    </a:ext>
                  </a:extLst>
                </p:cNvPr>
                <p:cNvSpPr/>
                <p:nvPr/>
              </p:nvSpPr>
              <p:spPr>
                <a:xfrm rot="8011661">
                  <a:off x="5289623" y="5405530"/>
                  <a:ext cx="192849" cy="285613"/>
                </a:xfrm>
                <a:prstGeom prst="arc">
                  <a:avLst>
                    <a:gd name="adj1" fmla="val 18410701"/>
                    <a:gd name="adj2" fmla="val 3170543"/>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grpSp>
          <p:cxnSp>
            <p:nvCxnSpPr>
              <p:cNvPr id="429" name="직선 연결선 428">
                <a:extLst>
                  <a:ext uri="{FF2B5EF4-FFF2-40B4-BE49-F238E27FC236}">
                    <a16:creationId xmlns:a16="http://schemas.microsoft.com/office/drawing/2014/main" id="{A6E212C2-E064-6133-AB4E-32687A6EB2B0}"/>
                  </a:ext>
                </a:extLst>
              </p:cNvPr>
              <p:cNvCxnSpPr>
                <a:stCxn id="422" idx="1"/>
                <a:endCxn id="422" idx="3"/>
              </p:cNvCxnSpPr>
              <p:nvPr/>
            </p:nvCxnSpPr>
            <p:spPr>
              <a:xfrm>
                <a:off x="5453156" y="5095703"/>
                <a:ext cx="382868" cy="3980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0" name="직선 연결선 429">
                <a:extLst>
                  <a:ext uri="{FF2B5EF4-FFF2-40B4-BE49-F238E27FC236}">
                    <a16:creationId xmlns:a16="http://schemas.microsoft.com/office/drawing/2014/main" id="{390348D5-2DB3-53EA-7A46-1F5C572E124A}"/>
                  </a:ext>
                </a:extLst>
              </p:cNvPr>
              <p:cNvCxnSpPr/>
              <p:nvPr/>
            </p:nvCxnSpPr>
            <p:spPr>
              <a:xfrm flipH="1">
                <a:off x="5470525" y="5413375"/>
                <a:ext cx="38100" cy="365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31" name="타원 430">
                <a:extLst>
                  <a:ext uri="{FF2B5EF4-FFF2-40B4-BE49-F238E27FC236}">
                    <a16:creationId xmlns:a16="http://schemas.microsoft.com/office/drawing/2014/main" id="{E591697B-4908-BC0D-F0E5-5EFEBFE3CA62}"/>
                  </a:ext>
                </a:extLst>
              </p:cNvPr>
              <p:cNvSpPr/>
              <p:nvPr/>
            </p:nvSpPr>
            <p:spPr>
              <a:xfrm>
                <a:off x="5443199" y="5437686"/>
                <a:ext cx="45719"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cxnSp>
          <p:nvCxnSpPr>
            <p:cNvPr id="392" name="직선 연결선 391">
              <a:extLst>
                <a:ext uri="{FF2B5EF4-FFF2-40B4-BE49-F238E27FC236}">
                  <a16:creationId xmlns:a16="http://schemas.microsoft.com/office/drawing/2014/main" id="{83E4334C-E4C6-7FEE-E7D9-05B93F590F90}"/>
                </a:ext>
              </a:extLst>
            </p:cNvPr>
            <p:cNvCxnSpPr>
              <a:cxnSpLocks/>
            </p:cNvCxnSpPr>
            <p:nvPr/>
          </p:nvCxnSpPr>
          <p:spPr>
            <a:xfrm flipV="1">
              <a:off x="6922902" y="2982118"/>
              <a:ext cx="4181515" cy="1786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93" name="TextBox 392">
              <a:extLst>
                <a:ext uri="{FF2B5EF4-FFF2-40B4-BE49-F238E27FC236}">
                  <a16:creationId xmlns:a16="http://schemas.microsoft.com/office/drawing/2014/main" id="{95394341-B5A0-9738-4408-DA16C5EF98A5}"/>
                </a:ext>
              </a:extLst>
            </p:cNvPr>
            <p:cNvSpPr txBox="1"/>
            <p:nvPr/>
          </p:nvSpPr>
          <p:spPr>
            <a:xfrm>
              <a:off x="9900503" y="3190860"/>
              <a:ext cx="634117" cy="276999"/>
            </a:xfrm>
            <a:prstGeom prst="rect">
              <a:avLst/>
            </a:prstGeom>
            <a:noFill/>
          </p:spPr>
          <p:txBody>
            <a:bodyPr wrap="square" rtlCol="0">
              <a:spAutoFit/>
            </a:bodyPr>
            <a:lstStyle/>
            <a:p>
              <a:r>
                <a:rPr lang="en-US" altLang="ko-KR" sz="1200" dirty="0"/>
                <a:t>A-GW</a:t>
              </a:r>
              <a:endParaRPr lang="ko-KR" altLang="en-US" sz="1200" dirty="0"/>
            </a:p>
          </p:txBody>
        </p:sp>
        <p:sp>
          <p:nvSpPr>
            <p:cNvPr id="394" name="TextBox 393">
              <a:extLst>
                <a:ext uri="{FF2B5EF4-FFF2-40B4-BE49-F238E27FC236}">
                  <a16:creationId xmlns:a16="http://schemas.microsoft.com/office/drawing/2014/main" id="{3ABD920F-EFEB-8D93-C98C-C416820BF74F}"/>
                </a:ext>
              </a:extLst>
            </p:cNvPr>
            <p:cNvSpPr txBox="1"/>
            <p:nvPr/>
          </p:nvSpPr>
          <p:spPr>
            <a:xfrm>
              <a:off x="9011566" y="2852551"/>
              <a:ext cx="781870" cy="276999"/>
            </a:xfrm>
            <a:prstGeom prst="rect">
              <a:avLst/>
            </a:prstGeom>
            <a:solidFill>
              <a:schemeClr val="bg1"/>
            </a:solidFill>
            <a:ln>
              <a:solidFill>
                <a:schemeClr val="tx1"/>
              </a:solidFill>
            </a:ln>
          </p:spPr>
          <p:txBody>
            <a:bodyPr wrap="square" rtlCol="0">
              <a:spAutoFit/>
            </a:bodyPr>
            <a:lstStyle/>
            <a:p>
              <a:pPr algn="ctr"/>
              <a:r>
                <a:rPr lang="en-US" altLang="ko-KR" sz="1200" dirty="0"/>
                <a:t>S/P-GW</a:t>
              </a:r>
              <a:endParaRPr lang="ko-KR" altLang="en-US" sz="1200" dirty="0"/>
            </a:p>
          </p:txBody>
        </p:sp>
        <p:sp>
          <p:nvSpPr>
            <p:cNvPr id="395" name="TextBox 394">
              <a:extLst>
                <a:ext uri="{FF2B5EF4-FFF2-40B4-BE49-F238E27FC236}">
                  <a16:creationId xmlns:a16="http://schemas.microsoft.com/office/drawing/2014/main" id="{EEE60A44-4D44-2FC1-2ED7-EF358C55876B}"/>
                </a:ext>
              </a:extLst>
            </p:cNvPr>
            <p:cNvSpPr txBox="1"/>
            <p:nvPr/>
          </p:nvSpPr>
          <p:spPr>
            <a:xfrm>
              <a:off x="6609257" y="3260382"/>
              <a:ext cx="467239" cy="276999"/>
            </a:xfrm>
            <a:prstGeom prst="rect">
              <a:avLst/>
            </a:prstGeom>
            <a:noFill/>
          </p:spPr>
          <p:txBody>
            <a:bodyPr wrap="square" rtlCol="0">
              <a:spAutoFit/>
            </a:bodyPr>
            <a:lstStyle/>
            <a:p>
              <a:r>
                <a:rPr lang="en-US" altLang="ko-KR" sz="1200" dirty="0"/>
                <a:t>UE1</a:t>
              </a:r>
              <a:endParaRPr lang="ko-KR" altLang="en-US" sz="1200" dirty="0"/>
            </a:p>
          </p:txBody>
        </p:sp>
        <p:grpSp>
          <p:nvGrpSpPr>
            <p:cNvPr id="396" name="Group 23">
              <a:extLst>
                <a:ext uri="{FF2B5EF4-FFF2-40B4-BE49-F238E27FC236}">
                  <a16:creationId xmlns:a16="http://schemas.microsoft.com/office/drawing/2014/main" id="{80172281-D6CC-A262-0835-4A85085B17BA}"/>
                </a:ext>
              </a:extLst>
            </p:cNvPr>
            <p:cNvGrpSpPr/>
            <p:nvPr/>
          </p:nvGrpSpPr>
          <p:grpSpPr>
            <a:xfrm>
              <a:off x="11104417" y="2703500"/>
              <a:ext cx="228768" cy="424735"/>
              <a:chOff x="3781722" y="2594317"/>
              <a:chExt cx="700617" cy="991307"/>
            </a:xfrm>
          </p:grpSpPr>
          <p:sp>
            <p:nvSpPr>
              <p:cNvPr id="407" name="Freeform 5">
                <a:extLst>
                  <a:ext uri="{FF2B5EF4-FFF2-40B4-BE49-F238E27FC236}">
                    <a16:creationId xmlns:a16="http://schemas.microsoft.com/office/drawing/2014/main" id="{F7AB7A96-FD84-BAAC-8CE2-920D96D47C7F}"/>
                  </a:ext>
                </a:extLst>
              </p:cNvPr>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408" name="Freeform 6">
                <a:extLst>
                  <a:ext uri="{FF2B5EF4-FFF2-40B4-BE49-F238E27FC236}">
                    <a16:creationId xmlns:a16="http://schemas.microsoft.com/office/drawing/2014/main" id="{0D4768C5-5054-3018-66A3-1813529F2001}"/>
                  </a:ext>
                </a:extLst>
              </p:cNvPr>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09" name="Freeform 7">
                <a:extLst>
                  <a:ext uri="{FF2B5EF4-FFF2-40B4-BE49-F238E27FC236}">
                    <a16:creationId xmlns:a16="http://schemas.microsoft.com/office/drawing/2014/main" id="{7D9D006B-B734-D37B-D41A-EE1196B2196E}"/>
                  </a:ext>
                </a:extLst>
              </p:cNvPr>
              <p:cNvSpPr>
                <a:spLocks/>
              </p:cNvSpPr>
              <p:nvPr/>
            </p:nvSpPr>
            <p:spPr bwMode="auto">
              <a:xfrm>
                <a:off x="3801585" y="2634107"/>
                <a:ext cx="661492"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410" name="Freeform 8">
                <a:extLst>
                  <a:ext uri="{FF2B5EF4-FFF2-40B4-BE49-F238E27FC236}">
                    <a16:creationId xmlns:a16="http://schemas.microsoft.com/office/drawing/2014/main" id="{33EE0C84-D46D-F906-EF16-C26C04C7E9ED}"/>
                  </a:ext>
                </a:extLst>
              </p:cNvPr>
              <p:cNvSpPr>
                <a:spLocks/>
              </p:cNvSpPr>
              <p:nvPr/>
            </p:nvSpPr>
            <p:spPr bwMode="auto">
              <a:xfrm>
                <a:off x="3801585" y="2634107"/>
                <a:ext cx="661493"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11" name="Freeform 9">
                <a:extLst>
                  <a:ext uri="{FF2B5EF4-FFF2-40B4-BE49-F238E27FC236}">
                    <a16:creationId xmlns:a16="http://schemas.microsoft.com/office/drawing/2014/main" id="{C2622264-1E11-3643-2C97-CE36B490475B}"/>
                  </a:ext>
                </a:extLst>
              </p:cNvPr>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412" name="Freeform 10">
                <a:extLst>
                  <a:ext uri="{FF2B5EF4-FFF2-40B4-BE49-F238E27FC236}">
                    <a16:creationId xmlns:a16="http://schemas.microsoft.com/office/drawing/2014/main" id="{34158D66-20F9-76AE-34C0-BD22B2076097}"/>
                  </a:ext>
                </a:extLst>
              </p:cNvPr>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13" name="Oval 11">
                <a:extLst>
                  <a:ext uri="{FF2B5EF4-FFF2-40B4-BE49-F238E27FC236}">
                    <a16:creationId xmlns:a16="http://schemas.microsoft.com/office/drawing/2014/main" id="{BD2F981D-899E-A351-712A-661B59A8AF8A}"/>
                  </a:ext>
                </a:extLst>
              </p:cNvPr>
              <p:cNvSpPr>
                <a:spLocks noChangeArrowheads="1"/>
              </p:cNvSpPr>
              <p:nvPr/>
            </p:nvSpPr>
            <p:spPr bwMode="auto">
              <a:xfrm>
                <a:off x="4365570" y="2607089"/>
                <a:ext cx="19863" cy="17193"/>
              </a:xfrm>
              <a:prstGeom prst="ellipse">
                <a:avLst/>
              </a:pr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414" name="Oval 12">
                <a:extLst>
                  <a:ext uri="{FF2B5EF4-FFF2-40B4-BE49-F238E27FC236}">
                    <a16:creationId xmlns:a16="http://schemas.microsoft.com/office/drawing/2014/main" id="{B9A2B717-8635-B9A9-C906-4F343672E4AD}"/>
                  </a:ext>
                </a:extLst>
              </p:cNvPr>
              <p:cNvSpPr>
                <a:spLocks noChangeArrowheads="1"/>
              </p:cNvSpPr>
              <p:nvPr/>
            </p:nvSpPr>
            <p:spPr bwMode="auto">
              <a:xfrm>
                <a:off x="4365570" y="2607089"/>
                <a:ext cx="19863" cy="17193"/>
              </a:xfrm>
              <a:prstGeom prst="ellipse">
                <a:avLst/>
              </a:pr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15" name="Freeform 13">
                <a:extLst>
                  <a:ext uri="{FF2B5EF4-FFF2-40B4-BE49-F238E27FC236}">
                    <a16:creationId xmlns:a16="http://schemas.microsoft.com/office/drawing/2014/main" id="{308C7CC4-5F75-A598-4C77-E0B3EF207C3C}"/>
                  </a:ext>
                </a:extLst>
              </p:cNvPr>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416" name="Freeform 14">
                <a:extLst>
                  <a:ext uri="{FF2B5EF4-FFF2-40B4-BE49-F238E27FC236}">
                    <a16:creationId xmlns:a16="http://schemas.microsoft.com/office/drawing/2014/main" id="{05C3D3DB-3C1D-2C92-AAA2-D265A26942EB}"/>
                  </a:ext>
                </a:extLst>
              </p:cNvPr>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17" name="Freeform 15">
                <a:extLst>
                  <a:ext uri="{FF2B5EF4-FFF2-40B4-BE49-F238E27FC236}">
                    <a16:creationId xmlns:a16="http://schemas.microsoft.com/office/drawing/2014/main" id="{3241DB46-1E70-6A41-F483-0CC49E8FE775}"/>
                  </a:ext>
                </a:extLst>
              </p:cNvPr>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418" name="Freeform 16">
                <a:extLst>
                  <a:ext uri="{FF2B5EF4-FFF2-40B4-BE49-F238E27FC236}">
                    <a16:creationId xmlns:a16="http://schemas.microsoft.com/office/drawing/2014/main" id="{26D91958-82D4-472A-12E3-0D77BBEB08BA}"/>
                  </a:ext>
                </a:extLst>
              </p:cNvPr>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19" name="Freeform 17">
                <a:extLst>
                  <a:ext uri="{FF2B5EF4-FFF2-40B4-BE49-F238E27FC236}">
                    <a16:creationId xmlns:a16="http://schemas.microsoft.com/office/drawing/2014/main" id="{88A24F96-C674-3D55-9AFA-94BED5102B49}"/>
                  </a:ext>
                </a:extLst>
              </p:cNvPr>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420" name="Freeform 18">
                <a:extLst>
                  <a:ext uri="{FF2B5EF4-FFF2-40B4-BE49-F238E27FC236}">
                    <a16:creationId xmlns:a16="http://schemas.microsoft.com/office/drawing/2014/main" id="{9B58D3B1-A1C0-6854-032B-F123AE4C3C41}"/>
                  </a:ext>
                </a:extLst>
              </p:cNvPr>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grpSp>
        <p:sp>
          <p:nvSpPr>
            <p:cNvPr id="397" name="TextBox 396">
              <a:extLst>
                <a:ext uri="{FF2B5EF4-FFF2-40B4-BE49-F238E27FC236}">
                  <a16:creationId xmlns:a16="http://schemas.microsoft.com/office/drawing/2014/main" id="{D8B2450F-BAE4-1EF6-C319-A862CA6BB8E7}"/>
                </a:ext>
              </a:extLst>
            </p:cNvPr>
            <p:cNvSpPr txBox="1"/>
            <p:nvPr/>
          </p:nvSpPr>
          <p:spPr>
            <a:xfrm>
              <a:off x="10983707" y="3223016"/>
              <a:ext cx="467239" cy="276999"/>
            </a:xfrm>
            <a:prstGeom prst="rect">
              <a:avLst/>
            </a:prstGeom>
            <a:noFill/>
          </p:spPr>
          <p:txBody>
            <a:bodyPr wrap="square" rtlCol="0">
              <a:spAutoFit/>
            </a:bodyPr>
            <a:lstStyle/>
            <a:p>
              <a:r>
                <a:rPr lang="en-US" altLang="ko-KR" sz="1200" dirty="0"/>
                <a:t>UE2</a:t>
              </a:r>
              <a:endParaRPr lang="ko-KR" altLang="en-US" sz="1200" dirty="0"/>
            </a:p>
          </p:txBody>
        </p:sp>
        <p:grpSp>
          <p:nvGrpSpPr>
            <p:cNvPr id="398" name="Group 16">
              <a:extLst>
                <a:ext uri="{FF2B5EF4-FFF2-40B4-BE49-F238E27FC236}">
                  <a16:creationId xmlns:a16="http://schemas.microsoft.com/office/drawing/2014/main" id="{13668C83-5E68-9296-960A-05D28667C318}"/>
                </a:ext>
              </a:extLst>
            </p:cNvPr>
            <p:cNvGrpSpPr/>
            <p:nvPr/>
          </p:nvGrpSpPr>
          <p:grpSpPr>
            <a:xfrm>
              <a:off x="10015044" y="2753750"/>
              <a:ext cx="316126" cy="406867"/>
              <a:chOff x="2506319" y="1221965"/>
              <a:chExt cx="456500" cy="719723"/>
            </a:xfrm>
          </p:grpSpPr>
          <p:sp>
            <p:nvSpPr>
              <p:cNvPr id="401" name="Rounded Rectangle 17">
                <a:extLst>
                  <a:ext uri="{FF2B5EF4-FFF2-40B4-BE49-F238E27FC236}">
                    <a16:creationId xmlns:a16="http://schemas.microsoft.com/office/drawing/2014/main" id="{7417E4D7-31D9-5EED-6D96-2BC433DE095A}"/>
                  </a:ext>
                </a:extLst>
              </p:cNvPr>
              <p:cNvSpPr/>
              <p:nvPr/>
            </p:nvSpPr>
            <p:spPr>
              <a:xfrm>
                <a:off x="2507338" y="1280401"/>
                <a:ext cx="455481" cy="661287"/>
              </a:xfrm>
              <a:prstGeom prst="roundRect">
                <a:avLst>
                  <a:gd name="adj" fmla="val 4883"/>
                </a:avLst>
              </a:prstGeom>
              <a:solidFill>
                <a:schemeClr val="bg1"/>
              </a:solid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402" name="Trapezoid 18">
                <a:extLst>
                  <a:ext uri="{FF2B5EF4-FFF2-40B4-BE49-F238E27FC236}">
                    <a16:creationId xmlns:a16="http://schemas.microsoft.com/office/drawing/2014/main" id="{A5EFE025-A2B9-BD3F-CC8C-4BDB5B517C36}"/>
                  </a:ext>
                </a:extLst>
              </p:cNvPr>
              <p:cNvSpPr/>
              <p:nvPr/>
            </p:nvSpPr>
            <p:spPr>
              <a:xfrm>
                <a:off x="2506319" y="1221965"/>
                <a:ext cx="449357" cy="61635"/>
              </a:xfrm>
              <a:prstGeom prst="trapezoid">
                <a:avLst>
                  <a:gd name="adj" fmla="val 54894"/>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403" name="Rounded Rectangle 19">
                <a:extLst>
                  <a:ext uri="{FF2B5EF4-FFF2-40B4-BE49-F238E27FC236}">
                    <a16:creationId xmlns:a16="http://schemas.microsoft.com/office/drawing/2014/main" id="{0D44F966-5A3D-DEC2-6502-3A3C5B6E63D5}"/>
                  </a:ext>
                </a:extLst>
              </p:cNvPr>
              <p:cNvSpPr/>
              <p:nvPr/>
            </p:nvSpPr>
            <p:spPr>
              <a:xfrm>
                <a:off x="2599097" y="1388814"/>
                <a:ext cx="274148" cy="111374"/>
              </a:xfrm>
              <a:prstGeom prst="roundRect">
                <a:avLst>
                  <a:gd name="adj" fmla="val 4883"/>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404" name="Rounded Rectangle 20">
                <a:extLst>
                  <a:ext uri="{FF2B5EF4-FFF2-40B4-BE49-F238E27FC236}">
                    <a16:creationId xmlns:a16="http://schemas.microsoft.com/office/drawing/2014/main" id="{3AEF455E-110C-3600-03FE-04C819B2F5CA}"/>
                  </a:ext>
                </a:extLst>
              </p:cNvPr>
              <p:cNvSpPr/>
              <p:nvPr/>
            </p:nvSpPr>
            <p:spPr>
              <a:xfrm>
                <a:off x="2599097" y="1533524"/>
                <a:ext cx="274148" cy="107285"/>
              </a:xfrm>
              <a:prstGeom prst="roundRect">
                <a:avLst>
                  <a:gd name="adj" fmla="val 4883"/>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405" name="Oval 21">
                <a:extLst>
                  <a:ext uri="{FF2B5EF4-FFF2-40B4-BE49-F238E27FC236}">
                    <a16:creationId xmlns:a16="http://schemas.microsoft.com/office/drawing/2014/main" id="{D0E48BFC-40E2-4853-0F4F-E76BACADC0A3}"/>
                  </a:ext>
                </a:extLst>
              </p:cNvPr>
              <p:cNvSpPr/>
              <p:nvPr/>
            </p:nvSpPr>
            <p:spPr>
              <a:xfrm>
                <a:off x="2713902" y="1726065"/>
                <a:ext cx="45719" cy="45719"/>
              </a:xfrm>
              <a:prstGeom prst="ellips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406" name="Oval 22">
                <a:extLst>
                  <a:ext uri="{FF2B5EF4-FFF2-40B4-BE49-F238E27FC236}">
                    <a16:creationId xmlns:a16="http://schemas.microsoft.com/office/drawing/2014/main" id="{26F261CF-295C-950F-204B-51BD96D8EE2E}"/>
                  </a:ext>
                </a:extLst>
              </p:cNvPr>
              <p:cNvSpPr/>
              <p:nvPr/>
            </p:nvSpPr>
            <p:spPr>
              <a:xfrm>
                <a:off x="2713902" y="1811790"/>
                <a:ext cx="45719" cy="45719"/>
              </a:xfrm>
              <a:prstGeom prst="ellips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grpSp>
        <p:sp>
          <p:nvSpPr>
            <p:cNvPr id="399" name="타원 398">
              <a:extLst>
                <a:ext uri="{FF2B5EF4-FFF2-40B4-BE49-F238E27FC236}">
                  <a16:creationId xmlns:a16="http://schemas.microsoft.com/office/drawing/2014/main" id="{E9ABA0BD-65C7-FAD2-1387-490AC6043C60}"/>
                </a:ext>
              </a:extLst>
            </p:cNvPr>
            <p:cNvSpPr/>
            <p:nvPr/>
          </p:nvSpPr>
          <p:spPr>
            <a:xfrm>
              <a:off x="10463561" y="2834501"/>
              <a:ext cx="541734" cy="276999"/>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sz="1200" dirty="0">
                <a:solidFill>
                  <a:schemeClr val="tx1"/>
                </a:solidFill>
              </a:endParaRPr>
            </a:p>
          </p:txBody>
        </p:sp>
        <p:sp>
          <p:nvSpPr>
            <p:cNvPr id="471" name="원통형 470">
              <a:extLst>
                <a:ext uri="{FF2B5EF4-FFF2-40B4-BE49-F238E27FC236}">
                  <a16:creationId xmlns:a16="http://schemas.microsoft.com/office/drawing/2014/main" id="{730F52DF-DCB9-469D-D3AB-4C13F1734AB1}"/>
                </a:ext>
              </a:extLst>
            </p:cNvPr>
            <p:cNvSpPr/>
            <p:nvPr/>
          </p:nvSpPr>
          <p:spPr>
            <a:xfrm rot="5400000">
              <a:off x="7495283" y="2618122"/>
              <a:ext cx="92618" cy="1097256"/>
            </a:xfrm>
            <a:prstGeom prst="can">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73" name="원통형 472">
              <a:extLst>
                <a:ext uri="{FF2B5EF4-FFF2-40B4-BE49-F238E27FC236}">
                  <a16:creationId xmlns:a16="http://schemas.microsoft.com/office/drawing/2014/main" id="{5C214BA2-23DE-825B-31BE-9D6CEBD03CFA}"/>
                </a:ext>
              </a:extLst>
            </p:cNvPr>
            <p:cNvSpPr/>
            <p:nvPr/>
          </p:nvSpPr>
          <p:spPr>
            <a:xfrm rot="5400000">
              <a:off x="8574321" y="2783013"/>
              <a:ext cx="92618" cy="781870"/>
            </a:xfrm>
            <a:prstGeom prst="can">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74" name="TextBox 473">
              <a:extLst>
                <a:ext uri="{FF2B5EF4-FFF2-40B4-BE49-F238E27FC236}">
                  <a16:creationId xmlns:a16="http://schemas.microsoft.com/office/drawing/2014/main" id="{1C442ED8-A5D1-4523-AEFA-94371CDB41FE}"/>
                </a:ext>
              </a:extLst>
            </p:cNvPr>
            <p:cNvSpPr txBox="1"/>
            <p:nvPr/>
          </p:nvSpPr>
          <p:spPr>
            <a:xfrm>
              <a:off x="7269650" y="3233022"/>
              <a:ext cx="634117" cy="246221"/>
            </a:xfrm>
            <a:prstGeom prst="rect">
              <a:avLst/>
            </a:prstGeom>
            <a:noFill/>
          </p:spPr>
          <p:txBody>
            <a:bodyPr wrap="square" rtlCol="0">
              <a:spAutoFit/>
            </a:bodyPr>
            <a:lstStyle/>
            <a:p>
              <a:r>
                <a:rPr lang="en-US" altLang="ko-KR" sz="1000" dirty="0"/>
                <a:t>DRB</a:t>
              </a:r>
              <a:endParaRPr lang="ko-KR" altLang="en-US" sz="1000" dirty="0"/>
            </a:p>
          </p:txBody>
        </p:sp>
        <p:sp>
          <p:nvSpPr>
            <p:cNvPr id="475" name="TextBox 474">
              <a:extLst>
                <a:ext uri="{FF2B5EF4-FFF2-40B4-BE49-F238E27FC236}">
                  <a16:creationId xmlns:a16="http://schemas.microsoft.com/office/drawing/2014/main" id="{546C0A11-B85F-87D8-0BC0-8CD071BA738B}"/>
                </a:ext>
              </a:extLst>
            </p:cNvPr>
            <p:cNvSpPr txBox="1"/>
            <p:nvPr/>
          </p:nvSpPr>
          <p:spPr>
            <a:xfrm>
              <a:off x="8478573" y="3226475"/>
              <a:ext cx="597585" cy="246221"/>
            </a:xfrm>
            <a:prstGeom prst="rect">
              <a:avLst/>
            </a:prstGeom>
            <a:noFill/>
          </p:spPr>
          <p:txBody>
            <a:bodyPr wrap="square" rtlCol="0">
              <a:spAutoFit/>
            </a:bodyPr>
            <a:lstStyle/>
            <a:p>
              <a:r>
                <a:rPr lang="en-US" altLang="ko-KR" sz="1000" dirty="0"/>
                <a:t>GTP-U</a:t>
              </a:r>
              <a:endParaRPr lang="ko-KR" altLang="en-US" sz="1000" dirty="0"/>
            </a:p>
          </p:txBody>
        </p:sp>
      </p:grpSp>
      <p:grpSp>
        <p:nvGrpSpPr>
          <p:cNvPr id="13" name="그룹 12">
            <a:extLst>
              <a:ext uri="{FF2B5EF4-FFF2-40B4-BE49-F238E27FC236}">
                <a16:creationId xmlns:a16="http://schemas.microsoft.com/office/drawing/2014/main" id="{B1890DF8-19FD-4D98-95BC-896F01BAF923}"/>
              </a:ext>
            </a:extLst>
          </p:cNvPr>
          <p:cNvGrpSpPr/>
          <p:nvPr/>
        </p:nvGrpSpPr>
        <p:grpSpPr>
          <a:xfrm>
            <a:off x="663610" y="3276183"/>
            <a:ext cx="5154628" cy="829040"/>
            <a:chOff x="663610" y="2751255"/>
            <a:chExt cx="5154628" cy="829040"/>
          </a:xfrm>
        </p:grpSpPr>
        <p:cxnSp>
          <p:nvCxnSpPr>
            <p:cNvPr id="18" name="직선 연결선 17">
              <a:extLst>
                <a:ext uri="{FF2B5EF4-FFF2-40B4-BE49-F238E27FC236}">
                  <a16:creationId xmlns:a16="http://schemas.microsoft.com/office/drawing/2014/main" id="{6A61F331-3F48-3ED6-30D1-84D533E13B83}"/>
                </a:ext>
              </a:extLst>
            </p:cNvPr>
            <p:cNvCxnSpPr>
              <a:cxnSpLocks/>
            </p:cNvCxnSpPr>
            <p:nvPr/>
          </p:nvCxnSpPr>
          <p:spPr>
            <a:xfrm flipV="1">
              <a:off x="1002343" y="3031675"/>
              <a:ext cx="4454576" cy="457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 name="Group 23">
              <a:extLst>
                <a:ext uri="{FF2B5EF4-FFF2-40B4-BE49-F238E27FC236}">
                  <a16:creationId xmlns:a16="http://schemas.microsoft.com/office/drawing/2014/main" id="{7D2C1BBE-7997-4E6A-9FF6-A0D5ED8E8571}"/>
                </a:ext>
              </a:extLst>
            </p:cNvPr>
            <p:cNvGrpSpPr/>
            <p:nvPr/>
          </p:nvGrpSpPr>
          <p:grpSpPr>
            <a:xfrm>
              <a:off x="755724" y="2808974"/>
              <a:ext cx="228768" cy="424735"/>
              <a:chOff x="3781722" y="2594317"/>
              <a:chExt cx="700617" cy="991307"/>
            </a:xfrm>
          </p:grpSpPr>
          <p:sp>
            <p:nvSpPr>
              <p:cNvPr id="215" name="Freeform 5">
                <a:extLst>
                  <a:ext uri="{FF2B5EF4-FFF2-40B4-BE49-F238E27FC236}">
                    <a16:creationId xmlns:a16="http://schemas.microsoft.com/office/drawing/2014/main" id="{C3835173-C80C-451B-3155-4FC272A47381}"/>
                  </a:ext>
                </a:extLst>
              </p:cNvPr>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216" name="Freeform 6">
                <a:extLst>
                  <a:ext uri="{FF2B5EF4-FFF2-40B4-BE49-F238E27FC236}">
                    <a16:creationId xmlns:a16="http://schemas.microsoft.com/office/drawing/2014/main" id="{E34EDB44-3F55-C2B5-2065-88F34A80B819}"/>
                  </a:ext>
                </a:extLst>
              </p:cNvPr>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17" name="Freeform 7">
                <a:extLst>
                  <a:ext uri="{FF2B5EF4-FFF2-40B4-BE49-F238E27FC236}">
                    <a16:creationId xmlns:a16="http://schemas.microsoft.com/office/drawing/2014/main" id="{6465C343-CCB5-6C5C-26D2-4B10151AE91C}"/>
                  </a:ext>
                </a:extLst>
              </p:cNvPr>
              <p:cNvSpPr>
                <a:spLocks/>
              </p:cNvSpPr>
              <p:nvPr/>
            </p:nvSpPr>
            <p:spPr bwMode="auto">
              <a:xfrm>
                <a:off x="3801585" y="2634107"/>
                <a:ext cx="661492"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218" name="Freeform 8">
                <a:extLst>
                  <a:ext uri="{FF2B5EF4-FFF2-40B4-BE49-F238E27FC236}">
                    <a16:creationId xmlns:a16="http://schemas.microsoft.com/office/drawing/2014/main" id="{58F442EA-6FDA-54F9-3914-C69E42A6498A}"/>
                  </a:ext>
                </a:extLst>
              </p:cNvPr>
              <p:cNvSpPr>
                <a:spLocks/>
              </p:cNvSpPr>
              <p:nvPr/>
            </p:nvSpPr>
            <p:spPr bwMode="auto">
              <a:xfrm>
                <a:off x="3801585" y="2634107"/>
                <a:ext cx="661493"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19" name="Freeform 9">
                <a:extLst>
                  <a:ext uri="{FF2B5EF4-FFF2-40B4-BE49-F238E27FC236}">
                    <a16:creationId xmlns:a16="http://schemas.microsoft.com/office/drawing/2014/main" id="{37C66D3D-A9DA-16E1-1953-ECF4F00653CB}"/>
                  </a:ext>
                </a:extLst>
              </p:cNvPr>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220" name="Freeform 10">
                <a:extLst>
                  <a:ext uri="{FF2B5EF4-FFF2-40B4-BE49-F238E27FC236}">
                    <a16:creationId xmlns:a16="http://schemas.microsoft.com/office/drawing/2014/main" id="{3BD1BEC1-94CB-2EAC-93AC-502689B6ADF5}"/>
                  </a:ext>
                </a:extLst>
              </p:cNvPr>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21" name="Oval 11">
                <a:extLst>
                  <a:ext uri="{FF2B5EF4-FFF2-40B4-BE49-F238E27FC236}">
                    <a16:creationId xmlns:a16="http://schemas.microsoft.com/office/drawing/2014/main" id="{75E821ED-955C-6FB4-B485-07B1E814FBF5}"/>
                  </a:ext>
                </a:extLst>
              </p:cNvPr>
              <p:cNvSpPr>
                <a:spLocks noChangeArrowheads="1"/>
              </p:cNvSpPr>
              <p:nvPr/>
            </p:nvSpPr>
            <p:spPr bwMode="auto">
              <a:xfrm>
                <a:off x="4365570" y="2607089"/>
                <a:ext cx="19863" cy="17193"/>
              </a:xfrm>
              <a:prstGeom prst="ellipse">
                <a:avLst/>
              </a:pr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222" name="Oval 12">
                <a:extLst>
                  <a:ext uri="{FF2B5EF4-FFF2-40B4-BE49-F238E27FC236}">
                    <a16:creationId xmlns:a16="http://schemas.microsoft.com/office/drawing/2014/main" id="{B110C496-97DA-CAC2-DAF5-D9C7633E8FEE}"/>
                  </a:ext>
                </a:extLst>
              </p:cNvPr>
              <p:cNvSpPr>
                <a:spLocks noChangeArrowheads="1"/>
              </p:cNvSpPr>
              <p:nvPr/>
            </p:nvSpPr>
            <p:spPr bwMode="auto">
              <a:xfrm>
                <a:off x="4365570" y="2607089"/>
                <a:ext cx="19863" cy="17193"/>
              </a:xfrm>
              <a:prstGeom prst="ellipse">
                <a:avLst/>
              </a:pr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23" name="Freeform 13">
                <a:extLst>
                  <a:ext uri="{FF2B5EF4-FFF2-40B4-BE49-F238E27FC236}">
                    <a16:creationId xmlns:a16="http://schemas.microsoft.com/office/drawing/2014/main" id="{D8FFA047-EFDC-9D87-4196-B66CC34E5D74}"/>
                  </a:ext>
                </a:extLst>
              </p:cNvPr>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224" name="Freeform 14">
                <a:extLst>
                  <a:ext uri="{FF2B5EF4-FFF2-40B4-BE49-F238E27FC236}">
                    <a16:creationId xmlns:a16="http://schemas.microsoft.com/office/drawing/2014/main" id="{75F8BF96-BAA4-CFA7-656A-26E931126B01}"/>
                  </a:ext>
                </a:extLst>
              </p:cNvPr>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25" name="Freeform 15">
                <a:extLst>
                  <a:ext uri="{FF2B5EF4-FFF2-40B4-BE49-F238E27FC236}">
                    <a16:creationId xmlns:a16="http://schemas.microsoft.com/office/drawing/2014/main" id="{D77BCAEF-2CC9-1C0C-6BD8-2C5229FC9E88}"/>
                  </a:ext>
                </a:extLst>
              </p:cNvPr>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226" name="Freeform 16">
                <a:extLst>
                  <a:ext uri="{FF2B5EF4-FFF2-40B4-BE49-F238E27FC236}">
                    <a16:creationId xmlns:a16="http://schemas.microsoft.com/office/drawing/2014/main" id="{2A92AE12-C39C-8342-1811-153C89C2EEC7}"/>
                  </a:ext>
                </a:extLst>
              </p:cNvPr>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27" name="Freeform 17">
                <a:extLst>
                  <a:ext uri="{FF2B5EF4-FFF2-40B4-BE49-F238E27FC236}">
                    <a16:creationId xmlns:a16="http://schemas.microsoft.com/office/drawing/2014/main" id="{B57C1896-322F-0153-29E8-1E0A9AE5029B}"/>
                  </a:ext>
                </a:extLst>
              </p:cNvPr>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228" name="Freeform 18">
                <a:extLst>
                  <a:ext uri="{FF2B5EF4-FFF2-40B4-BE49-F238E27FC236}">
                    <a16:creationId xmlns:a16="http://schemas.microsoft.com/office/drawing/2014/main" id="{F90A8C29-D136-54D3-FB5B-8F85E2DB78AD}"/>
                  </a:ext>
                </a:extLst>
              </p:cNvPr>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grpSp>
        <p:grpSp>
          <p:nvGrpSpPr>
            <p:cNvPr id="8" name="그룹 187">
              <a:extLst>
                <a:ext uri="{FF2B5EF4-FFF2-40B4-BE49-F238E27FC236}">
                  <a16:creationId xmlns:a16="http://schemas.microsoft.com/office/drawing/2014/main" id="{094BA114-25FD-D0A9-F988-32777EEF86E4}"/>
                </a:ext>
              </a:extLst>
            </p:cNvPr>
            <p:cNvGrpSpPr/>
            <p:nvPr/>
          </p:nvGrpSpPr>
          <p:grpSpPr>
            <a:xfrm>
              <a:off x="1835143" y="2795538"/>
              <a:ext cx="361951" cy="373510"/>
              <a:chOff x="3134362" y="3868078"/>
              <a:chExt cx="521897" cy="591878"/>
            </a:xfrm>
          </p:grpSpPr>
          <p:sp>
            <p:nvSpPr>
              <p:cNvPr id="209" name="타원 189">
                <a:extLst>
                  <a:ext uri="{FF2B5EF4-FFF2-40B4-BE49-F238E27FC236}">
                    <a16:creationId xmlns:a16="http://schemas.microsoft.com/office/drawing/2014/main" id="{5C27248E-D614-9930-8943-A0B973A8B885}"/>
                  </a:ext>
                </a:extLst>
              </p:cNvPr>
              <p:cNvSpPr/>
              <p:nvPr/>
            </p:nvSpPr>
            <p:spPr>
              <a:xfrm>
                <a:off x="3306507" y="3868078"/>
                <a:ext cx="192584" cy="167059"/>
              </a:xfrm>
              <a:prstGeom prst="ellipse">
                <a:avLst/>
              </a:prstGeom>
              <a:no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ko-KR" altLang="en-US" sz="2000"/>
              </a:p>
            </p:txBody>
          </p:sp>
          <p:sp>
            <p:nvSpPr>
              <p:cNvPr id="210" name="사다리꼴 190">
                <a:extLst>
                  <a:ext uri="{FF2B5EF4-FFF2-40B4-BE49-F238E27FC236}">
                    <a16:creationId xmlns:a16="http://schemas.microsoft.com/office/drawing/2014/main" id="{0A51336E-4582-9BCF-D931-2256F47C8DFE}"/>
                  </a:ext>
                </a:extLst>
              </p:cNvPr>
              <p:cNvSpPr/>
              <p:nvPr/>
            </p:nvSpPr>
            <p:spPr>
              <a:xfrm>
                <a:off x="3274531" y="4093417"/>
                <a:ext cx="256536" cy="366539"/>
              </a:xfrm>
              <a:prstGeom prst="trapezoid">
                <a:avLst>
                  <a:gd name="adj" fmla="val 35148"/>
                </a:avLst>
              </a:prstGeom>
              <a:no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ko-KR" altLang="en-US" sz="2000"/>
              </a:p>
            </p:txBody>
          </p:sp>
          <p:sp>
            <p:nvSpPr>
              <p:cNvPr id="211" name="원호 191">
                <a:extLst>
                  <a:ext uri="{FF2B5EF4-FFF2-40B4-BE49-F238E27FC236}">
                    <a16:creationId xmlns:a16="http://schemas.microsoft.com/office/drawing/2014/main" id="{E05A7142-E964-F01A-CDC6-D4060A3761F0}"/>
                  </a:ext>
                </a:extLst>
              </p:cNvPr>
              <p:cNvSpPr/>
              <p:nvPr/>
            </p:nvSpPr>
            <p:spPr>
              <a:xfrm>
                <a:off x="3489373" y="3879599"/>
                <a:ext cx="93446" cy="144016"/>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212" name="원호 192">
                <a:extLst>
                  <a:ext uri="{FF2B5EF4-FFF2-40B4-BE49-F238E27FC236}">
                    <a16:creationId xmlns:a16="http://schemas.microsoft.com/office/drawing/2014/main" id="{61560D3C-2B88-0BEB-4A08-DE16B0CA0B4D}"/>
                  </a:ext>
                </a:extLst>
              </p:cNvPr>
              <p:cNvSpPr/>
              <p:nvPr/>
            </p:nvSpPr>
            <p:spPr>
              <a:xfrm>
                <a:off x="3562813" y="3879599"/>
                <a:ext cx="93446" cy="144016"/>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213" name="원호 193">
                <a:extLst>
                  <a:ext uri="{FF2B5EF4-FFF2-40B4-BE49-F238E27FC236}">
                    <a16:creationId xmlns:a16="http://schemas.microsoft.com/office/drawing/2014/main" id="{2120F9A7-DEE7-506B-2D06-408806D5E418}"/>
                  </a:ext>
                </a:extLst>
              </p:cNvPr>
              <p:cNvSpPr/>
              <p:nvPr/>
            </p:nvSpPr>
            <p:spPr>
              <a:xfrm flipH="1">
                <a:off x="3134362" y="3872478"/>
                <a:ext cx="93446" cy="144016"/>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214" name="원호 194">
                <a:extLst>
                  <a:ext uri="{FF2B5EF4-FFF2-40B4-BE49-F238E27FC236}">
                    <a16:creationId xmlns:a16="http://schemas.microsoft.com/office/drawing/2014/main" id="{BE8B77AB-CBF4-0132-7FBC-DA276A25508F}"/>
                  </a:ext>
                </a:extLst>
              </p:cNvPr>
              <p:cNvSpPr/>
              <p:nvPr/>
            </p:nvSpPr>
            <p:spPr>
              <a:xfrm flipH="1">
                <a:off x="3207802" y="3872478"/>
                <a:ext cx="93446" cy="144016"/>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grpSp>
        <p:grpSp>
          <p:nvGrpSpPr>
            <p:cNvPr id="15" name="그룹 14">
              <a:extLst>
                <a:ext uri="{FF2B5EF4-FFF2-40B4-BE49-F238E27FC236}">
                  <a16:creationId xmlns:a16="http://schemas.microsoft.com/office/drawing/2014/main" id="{1EFAA11D-4EF8-923C-90EA-073ECC287B4A}"/>
                </a:ext>
              </a:extLst>
            </p:cNvPr>
            <p:cNvGrpSpPr/>
            <p:nvPr/>
          </p:nvGrpSpPr>
          <p:grpSpPr>
            <a:xfrm>
              <a:off x="1691189" y="2986887"/>
              <a:ext cx="203240" cy="172356"/>
              <a:chOff x="4001525" y="4921514"/>
              <a:chExt cx="612714" cy="633158"/>
            </a:xfrm>
          </p:grpSpPr>
          <p:sp>
            <p:nvSpPr>
              <p:cNvPr id="205" name="이등변 삼각형 204">
                <a:extLst>
                  <a:ext uri="{FF2B5EF4-FFF2-40B4-BE49-F238E27FC236}">
                    <a16:creationId xmlns:a16="http://schemas.microsoft.com/office/drawing/2014/main" id="{1E41B685-B208-2678-740F-186951F97A0E}"/>
                  </a:ext>
                </a:extLst>
              </p:cNvPr>
              <p:cNvSpPr/>
              <p:nvPr/>
            </p:nvSpPr>
            <p:spPr>
              <a:xfrm>
                <a:off x="4260850" y="5290427"/>
                <a:ext cx="353389" cy="264245"/>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06" name="현 205">
                <a:extLst>
                  <a:ext uri="{FF2B5EF4-FFF2-40B4-BE49-F238E27FC236}">
                    <a16:creationId xmlns:a16="http://schemas.microsoft.com/office/drawing/2014/main" id="{E8049C1F-8161-5358-017D-38E583AA5E1E}"/>
                  </a:ext>
                </a:extLst>
              </p:cNvPr>
              <p:cNvSpPr/>
              <p:nvPr/>
            </p:nvSpPr>
            <p:spPr>
              <a:xfrm rot="13701066">
                <a:off x="4013348" y="4928726"/>
                <a:ext cx="554273" cy="539849"/>
              </a:xfrm>
              <a:prstGeom prst="chord">
                <a:avLst>
                  <a:gd name="adj1" fmla="val 5426565"/>
                  <a:gd name="adj2" fmla="val 1620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07" name="모서리가 둥근 직사각형 181">
                <a:extLst>
                  <a:ext uri="{FF2B5EF4-FFF2-40B4-BE49-F238E27FC236}">
                    <a16:creationId xmlns:a16="http://schemas.microsoft.com/office/drawing/2014/main" id="{1EFBFA9D-79A6-1554-D2AB-3E9412AF57E4}"/>
                  </a:ext>
                </a:extLst>
              </p:cNvPr>
              <p:cNvSpPr/>
              <p:nvPr/>
            </p:nvSpPr>
            <p:spPr>
              <a:xfrm rot="19095659">
                <a:off x="4001525" y="5158821"/>
                <a:ext cx="547742" cy="45719"/>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08" name="모서리가 둥근 직사각형 182">
                <a:extLst>
                  <a:ext uri="{FF2B5EF4-FFF2-40B4-BE49-F238E27FC236}">
                    <a16:creationId xmlns:a16="http://schemas.microsoft.com/office/drawing/2014/main" id="{9B1A301B-933D-D1D9-E3A8-1AC2C89FE692}"/>
                  </a:ext>
                </a:extLst>
              </p:cNvPr>
              <p:cNvSpPr/>
              <p:nvPr/>
            </p:nvSpPr>
            <p:spPr>
              <a:xfrm rot="3040982">
                <a:off x="4101147" y="5057084"/>
                <a:ext cx="199616" cy="81128"/>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nvGrpSpPr>
            <p:cNvPr id="17" name="그룹 16">
              <a:extLst>
                <a:ext uri="{FF2B5EF4-FFF2-40B4-BE49-F238E27FC236}">
                  <a16:creationId xmlns:a16="http://schemas.microsoft.com/office/drawing/2014/main" id="{F14D4B40-78F5-49B1-6FE1-72456184AAAF}"/>
                </a:ext>
              </a:extLst>
            </p:cNvPr>
            <p:cNvGrpSpPr/>
            <p:nvPr/>
          </p:nvGrpSpPr>
          <p:grpSpPr>
            <a:xfrm>
              <a:off x="1201052" y="2791553"/>
              <a:ext cx="420403" cy="381975"/>
              <a:chOff x="5319441" y="5018576"/>
              <a:chExt cx="516583" cy="552280"/>
            </a:xfrm>
          </p:grpSpPr>
          <p:sp>
            <p:nvSpPr>
              <p:cNvPr id="192" name="직사각형 191">
                <a:extLst>
                  <a:ext uri="{FF2B5EF4-FFF2-40B4-BE49-F238E27FC236}">
                    <a16:creationId xmlns:a16="http://schemas.microsoft.com/office/drawing/2014/main" id="{9DE005D4-9B5B-DC34-52D1-A833E8BF1EA3}"/>
                  </a:ext>
                </a:extLst>
              </p:cNvPr>
              <p:cNvSpPr/>
              <p:nvPr/>
            </p:nvSpPr>
            <p:spPr>
              <a:xfrm rot="2766727">
                <a:off x="5603543" y="5140671"/>
                <a:ext cx="84069" cy="300305"/>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93" name="직사각형 192">
                <a:extLst>
                  <a:ext uri="{FF2B5EF4-FFF2-40B4-BE49-F238E27FC236}">
                    <a16:creationId xmlns:a16="http://schemas.microsoft.com/office/drawing/2014/main" id="{28DDE700-3E30-6FEE-C7FD-F8557D88689F}"/>
                  </a:ext>
                </a:extLst>
              </p:cNvPr>
              <p:cNvSpPr/>
              <p:nvPr/>
            </p:nvSpPr>
            <p:spPr>
              <a:xfrm rot="2766727">
                <a:off x="5368450" y="5221849"/>
                <a:ext cx="552280" cy="145734"/>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94" name="직사각형 193">
                <a:extLst>
                  <a:ext uri="{FF2B5EF4-FFF2-40B4-BE49-F238E27FC236}">
                    <a16:creationId xmlns:a16="http://schemas.microsoft.com/office/drawing/2014/main" id="{01383E44-96AA-D147-9A0B-44F6EB5715F9}"/>
                  </a:ext>
                </a:extLst>
              </p:cNvPr>
              <p:cNvSpPr/>
              <p:nvPr/>
            </p:nvSpPr>
            <p:spPr>
              <a:xfrm rot="2766727">
                <a:off x="5491198" y="5112026"/>
                <a:ext cx="84069" cy="145734"/>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95" name="직사각형 194">
                <a:extLst>
                  <a:ext uri="{FF2B5EF4-FFF2-40B4-BE49-F238E27FC236}">
                    <a16:creationId xmlns:a16="http://schemas.microsoft.com/office/drawing/2014/main" id="{D81F9254-6527-E4D7-5AF9-EC0B4FE49C48}"/>
                  </a:ext>
                </a:extLst>
              </p:cNvPr>
              <p:cNvSpPr/>
              <p:nvPr/>
            </p:nvSpPr>
            <p:spPr>
              <a:xfrm rot="2766727">
                <a:off x="5720969" y="5334851"/>
                <a:ext cx="84069" cy="145734"/>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96" name="직사각형 195">
                <a:extLst>
                  <a:ext uri="{FF2B5EF4-FFF2-40B4-BE49-F238E27FC236}">
                    <a16:creationId xmlns:a16="http://schemas.microsoft.com/office/drawing/2014/main" id="{5C26CD75-205C-E292-FE23-4F7CAAA935AA}"/>
                  </a:ext>
                </a:extLst>
              </p:cNvPr>
              <p:cNvSpPr/>
              <p:nvPr/>
            </p:nvSpPr>
            <p:spPr>
              <a:xfrm rot="2766727">
                <a:off x="5515783" y="5337985"/>
                <a:ext cx="84069" cy="79796"/>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97" name="직사각형 196">
                <a:extLst>
                  <a:ext uri="{FF2B5EF4-FFF2-40B4-BE49-F238E27FC236}">
                    <a16:creationId xmlns:a16="http://schemas.microsoft.com/office/drawing/2014/main" id="{15FDE0F4-8C70-2385-CAAE-4561A3DDF5EB}"/>
                  </a:ext>
                </a:extLst>
              </p:cNvPr>
              <p:cNvSpPr/>
              <p:nvPr/>
            </p:nvSpPr>
            <p:spPr>
              <a:xfrm rot="2766727">
                <a:off x="5685720" y="5174520"/>
                <a:ext cx="84069" cy="79796"/>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98" name="현 197">
                <a:extLst>
                  <a:ext uri="{FF2B5EF4-FFF2-40B4-BE49-F238E27FC236}">
                    <a16:creationId xmlns:a16="http://schemas.microsoft.com/office/drawing/2014/main" id="{160B9514-5D42-7FFE-0C44-6AD86962AA37}"/>
                  </a:ext>
                </a:extLst>
              </p:cNvPr>
              <p:cNvSpPr/>
              <p:nvPr/>
            </p:nvSpPr>
            <p:spPr>
              <a:xfrm rot="7881697">
                <a:off x="5443623" y="5329081"/>
                <a:ext cx="123253" cy="182020"/>
              </a:xfrm>
              <a:prstGeom prst="chord">
                <a:avLst>
                  <a:gd name="adj1" fmla="val 5426565"/>
                  <a:gd name="adj2" fmla="val 16200000"/>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99" name="그룹 198">
                <a:extLst>
                  <a:ext uri="{FF2B5EF4-FFF2-40B4-BE49-F238E27FC236}">
                    <a16:creationId xmlns:a16="http://schemas.microsoft.com/office/drawing/2014/main" id="{C50A5415-7199-AD14-6A7E-5132DFB36ABB}"/>
                  </a:ext>
                </a:extLst>
              </p:cNvPr>
              <p:cNvGrpSpPr/>
              <p:nvPr/>
            </p:nvGrpSpPr>
            <p:grpSpPr>
              <a:xfrm>
                <a:off x="5319441" y="5323854"/>
                <a:ext cx="320538" cy="227774"/>
                <a:chOff x="5243241" y="5416987"/>
                <a:chExt cx="320538" cy="227774"/>
              </a:xfrm>
            </p:grpSpPr>
            <p:sp>
              <p:nvSpPr>
                <p:cNvPr id="203" name="원호 192">
                  <a:extLst>
                    <a:ext uri="{FF2B5EF4-FFF2-40B4-BE49-F238E27FC236}">
                      <a16:creationId xmlns:a16="http://schemas.microsoft.com/office/drawing/2014/main" id="{471A6C3B-7930-9DAD-AC67-09D58251FB50}"/>
                    </a:ext>
                  </a:extLst>
                </p:cNvPr>
                <p:cNvSpPr/>
                <p:nvPr/>
              </p:nvSpPr>
              <p:spPr>
                <a:xfrm rot="8011661">
                  <a:off x="5324548" y="5370605"/>
                  <a:ext cx="192849" cy="285613"/>
                </a:xfrm>
                <a:prstGeom prst="arc">
                  <a:avLst>
                    <a:gd name="adj1" fmla="val 19023645"/>
                    <a:gd name="adj2" fmla="val 2473917"/>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204" name="원호 192">
                  <a:extLst>
                    <a:ext uri="{FF2B5EF4-FFF2-40B4-BE49-F238E27FC236}">
                      <a16:creationId xmlns:a16="http://schemas.microsoft.com/office/drawing/2014/main" id="{D58D36E3-CBC2-34CB-A03A-829CE67BD4D3}"/>
                    </a:ext>
                  </a:extLst>
                </p:cNvPr>
                <p:cNvSpPr/>
                <p:nvPr/>
              </p:nvSpPr>
              <p:spPr>
                <a:xfrm rot="8011661">
                  <a:off x="5289623" y="5405530"/>
                  <a:ext cx="192849" cy="285613"/>
                </a:xfrm>
                <a:prstGeom prst="arc">
                  <a:avLst>
                    <a:gd name="adj1" fmla="val 18410701"/>
                    <a:gd name="adj2" fmla="val 3170543"/>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grpSp>
          <p:cxnSp>
            <p:nvCxnSpPr>
              <p:cNvPr id="200" name="직선 연결선 199">
                <a:extLst>
                  <a:ext uri="{FF2B5EF4-FFF2-40B4-BE49-F238E27FC236}">
                    <a16:creationId xmlns:a16="http://schemas.microsoft.com/office/drawing/2014/main" id="{DE38376E-A452-D90C-E011-364148CDD3DA}"/>
                  </a:ext>
                </a:extLst>
              </p:cNvPr>
              <p:cNvCxnSpPr>
                <a:stCxn id="193" idx="1"/>
                <a:endCxn id="193" idx="3"/>
              </p:cNvCxnSpPr>
              <p:nvPr/>
            </p:nvCxnSpPr>
            <p:spPr>
              <a:xfrm>
                <a:off x="5453156" y="5095703"/>
                <a:ext cx="382868" cy="3980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1" name="직선 연결선 200">
                <a:extLst>
                  <a:ext uri="{FF2B5EF4-FFF2-40B4-BE49-F238E27FC236}">
                    <a16:creationId xmlns:a16="http://schemas.microsoft.com/office/drawing/2014/main" id="{7405E060-E9A4-270C-B19A-C748F9B74649}"/>
                  </a:ext>
                </a:extLst>
              </p:cNvPr>
              <p:cNvCxnSpPr/>
              <p:nvPr/>
            </p:nvCxnSpPr>
            <p:spPr>
              <a:xfrm flipH="1">
                <a:off x="5470525" y="5413375"/>
                <a:ext cx="38100" cy="365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02" name="타원 201">
                <a:extLst>
                  <a:ext uri="{FF2B5EF4-FFF2-40B4-BE49-F238E27FC236}">
                    <a16:creationId xmlns:a16="http://schemas.microsoft.com/office/drawing/2014/main" id="{414969EA-8336-CC16-473F-AAC6FCC094D5}"/>
                  </a:ext>
                </a:extLst>
              </p:cNvPr>
              <p:cNvSpPr/>
              <p:nvPr/>
            </p:nvSpPr>
            <p:spPr>
              <a:xfrm>
                <a:off x="5443199" y="5437686"/>
                <a:ext cx="45719"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21" name="TextBox 20">
              <a:extLst>
                <a:ext uri="{FF2B5EF4-FFF2-40B4-BE49-F238E27FC236}">
                  <a16:creationId xmlns:a16="http://schemas.microsoft.com/office/drawing/2014/main" id="{03DCF912-AFC0-021A-66F7-66779D7EA6E1}"/>
                </a:ext>
              </a:extLst>
            </p:cNvPr>
            <p:cNvSpPr txBox="1"/>
            <p:nvPr/>
          </p:nvSpPr>
          <p:spPr>
            <a:xfrm>
              <a:off x="4202054" y="3225401"/>
              <a:ext cx="634117" cy="276999"/>
            </a:xfrm>
            <a:prstGeom prst="rect">
              <a:avLst/>
            </a:prstGeom>
            <a:noFill/>
          </p:spPr>
          <p:txBody>
            <a:bodyPr wrap="square" rtlCol="0">
              <a:spAutoFit/>
            </a:bodyPr>
            <a:lstStyle/>
            <a:p>
              <a:r>
                <a:rPr lang="en-US" altLang="ko-KR" sz="1200" dirty="0"/>
                <a:t>A-GW</a:t>
              </a:r>
              <a:endParaRPr lang="ko-KR" altLang="en-US" sz="1200" dirty="0"/>
            </a:p>
          </p:txBody>
        </p:sp>
        <p:sp>
          <p:nvSpPr>
            <p:cNvPr id="25" name="TextBox 24">
              <a:extLst>
                <a:ext uri="{FF2B5EF4-FFF2-40B4-BE49-F238E27FC236}">
                  <a16:creationId xmlns:a16="http://schemas.microsoft.com/office/drawing/2014/main" id="{E0047942-640E-A3C8-390E-A4607E0DD00D}"/>
                </a:ext>
              </a:extLst>
            </p:cNvPr>
            <p:cNvSpPr txBox="1"/>
            <p:nvPr/>
          </p:nvSpPr>
          <p:spPr>
            <a:xfrm>
              <a:off x="663610" y="3303296"/>
              <a:ext cx="467239" cy="276999"/>
            </a:xfrm>
            <a:prstGeom prst="rect">
              <a:avLst/>
            </a:prstGeom>
            <a:noFill/>
          </p:spPr>
          <p:txBody>
            <a:bodyPr wrap="square" rtlCol="0">
              <a:spAutoFit/>
            </a:bodyPr>
            <a:lstStyle/>
            <a:p>
              <a:r>
                <a:rPr lang="en-US" altLang="ko-KR" sz="1200" dirty="0"/>
                <a:t>UE1</a:t>
              </a:r>
              <a:endParaRPr lang="ko-KR" altLang="en-US" sz="1200" dirty="0"/>
            </a:p>
          </p:txBody>
        </p:sp>
        <p:grpSp>
          <p:nvGrpSpPr>
            <p:cNvPr id="26" name="Group 23">
              <a:extLst>
                <a:ext uri="{FF2B5EF4-FFF2-40B4-BE49-F238E27FC236}">
                  <a16:creationId xmlns:a16="http://schemas.microsoft.com/office/drawing/2014/main" id="{51F3B7A4-4305-4683-1480-9531FD2344A9}"/>
                </a:ext>
              </a:extLst>
            </p:cNvPr>
            <p:cNvGrpSpPr/>
            <p:nvPr/>
          </p:nvGrpSpPr>
          <p:grpSpPr>
            <a:xfrm>
              <a:off x="5471709" y="2751255"/>
              <a:ext cx="228768" cy="424735"/>
              <a:chOff x="3781722" y="2594317"/>
              <a:chExt cx="700617" cy="991307"/>
            </a:xfrm>
          </p:grpSpPr>
          <p:sp>
            <p:nvSpPr>
              <p:cNvPr id="173" name="Freeform 5">
                <a:extLst>
                  <a:ext uri="{FF2B5EF4-FFF2-40B4-BE49-F238E27FC236}">
                    <a16:creationId xmlns:a16="http://schemas.microsoft.com/office/drawing/2014/main" id="{4471155B-0D86-100C-0C4D-44B486CB731D}"/>
                  </a:ext>
                </a:extLst>
              </p:cNvPr>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74" name="Freeform 6">
                <a:extLst>
                  <a:ext uri="{FF2B5EF4-FFF2-40B4-BE49-F238E27FC236}">
                    <a16:creationId xmlns:a16="http://schemas.microsoft.com/office/drawing/2014/main" id="{45A53456-B199-92F0-D206-487689D576FE}"/>
                  </a:ext>
                </a:extLst>
              </p:cNvPr>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75" name="Freeform 7">
                <a:extLst>
                  <a:ext uri="{FF2B5EF4-FFF2-40B4-BE49-F238E27FC236}">
                    <a16:creationId xmlns:a16="http://schemas.microsoft.com/office/drawing/2014/main" id="{98325F18-ADF3-691A-1F86-A8F68ED7ECE3}"/>
                  </a:ext>
                </a:extLst>
              </p:cNvPr>
              <p:cNvSpPr>
                <a:spLocks/>
              </p:cNvSpPr>
              <p:nvPr/>
            </p:nvSpPr>
            <p:spPr bwMode="auto">
              <a:xfrm>
                <a:off x="3801585" y="2634107"/>
                <a:ext cx="661492"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76" name="Freeform 8">
                <a:extLst>
                  <a:ext uri="{FF2B5EF4-FFF2-40B4-BE49-F238E27FC236}">
                    <a16:creationId xmlns:a16="http://schemas.microsoft.com/office/drawing/2014/main" id="{018E4D76-5A6A-6E36-EA70-4AE844CCAACA}"/>
                  </a:ext>
                </a:extLst>
              </p:cNvPr>
              <p:cNvSpPr>
                <a:spLocks/>
              </p:cNvSpPr>
              <p:nvPr/>
            </p:nvSpPr>
            <p:spPr bwMode="auto">
              <a:xfrm>
                <a:off x="3801585" y="2634107"/>
                <a:ext cx="661493"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77" name="Freeform 9">
                <a:extLst>
                  <a:ext uri="{FF2B5EF4-FFF2-40B4-BE49-F238E27FC236}">
                    <a16:creationId xmlns:a16="http://schemas.microsoft.com/office/drawing/2014/main" id="{E11632FD-4AB4-5C7A-E464-78B7AF859F9B}"/>
                  </a:ext>
                </a:extLst>
              </p:cNvPr>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79" name="Freeform 10">
                <a:extLst>
                  <a:ext uri="{FF2B5EF4-FFF2-40B4-BE49-F238E27FC236}">
                    <a16:creationId xmlns:a16="http://schemas.microsoft.com/office/drawing/2014/main" id="{CBF2F891-9A1B-BFB4-73D0-ECC30F7FBD2D}"/>
                  </a:ext>
                </a:extLst>
              </p:cNvPr>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80" name="Oval 11">
                <a:extLst>
                  <a:ext uri="{FF2B5EF4-FFF2-40B4-BE49-F238E27FC236}">
                    <a16:creationId xmlns:a16="http://schemas.microsoft.com/office/drawing/2014/main" id="{5CD1C30B-857E-E587-2806-FA3602066877}"/>
                  </a:ext>
                </a:extLst>
              </p:cNvPr>
              <p:cNvSpPr>
                <a:spLocks noChangeArrowheads="1"/>
              </p:cNvSpPr>
              <p:nvPr/>
            </p:nvSpPr>
            <p:spPr bwMode="auto">
              <a:xfrm>
                <a:off x="4365570" y="2607089"/>
                <a:ext cx="19863" cy="17193"/>
              </a:xfrm>
              <a:prstGeom prst="ellipse">
                <a:avLst/>
              </a:pr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82" name="Oval 12">
                <a:extLst>
                  <a:ext uri="{FF2B5EF4-FFF2-40B4-BE49-F238E27FC236}">
                    <a16:creationId xmlns:a16="http://schemas.microsoft.com/office/drawing/2014/main" id="{CB562FB1-52A8-ED19-921E-C85B8C3F199B}"/>
                  </a:ext>
                </a:extLst>
              </p:cNvPr>
              <p:cNvSpPr>
                <a:spLocks noChangeArrowheads="1"/>
              </p:cNvSpPr>
              <p:nvPr/>
            </p:nvSpPr>
            <p:spPr bwMode="auto">
              <a:xfrm>
                <a:off x="4365570" y="2607089"/>
                <a:ext cx="19863" cy="17193"/>
              </a:xfrm>
              <a:prstGeom prst="ellipse">
                <a:avLst/>
              </a:pr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84" name="Freeform 13">
                <a:extLst>
                  <a:ext uri="{FF2B5EF4-FFF2-40B4-BE49-F238E27FC236}">
                    <a16:creationId xmlns:a16="http://schemas.microsoft.com/office/drawing/2014/main" id="{417E2F07-75AA-964D-4CD9-FC42EF360B1E}"/>
                  </a:ext>
                </a:extLst>
              </p:cNvPr>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87" name="Freeform 14">
                <a:extLst>
                  <a:ext uri="{FF2B5EF4-FFF2-40B4-BE49-F238E27FC236}">
                    <a16:creationId xmlns:a16="http://schemas.microsoft.com/office/drawing/2014/main" id="{A1BE2645-EF20-16B2-B2E1-814306E65713}"/>
                  </a:ext>
                </a:extLst>
              </p:cNvPr>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88" name="Freeform 15">
                <a:extLst>
                  <a:ext uri="{FF2B5EF4-FFF2-40B4-BE49-F238E27FC236}">
                    <a16:creationId xmlns:a16="http://schemas.microsoft.com/office/drawing/2014/main" id="{74CF50C7-27FE-FE38-657E-A5EEE2A0D3C1}"/>
                  </a:ext>
                </a:extLst>
              </p:cNvPr>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89" name="Freeform 16">
                <a:extLst>
                  <a:ext uri="{FF2B5EF4-FFF2-40B4-BE49-F238E27FC236}">
                    <a16:creationId xmlns:a16="http://schemas.microsoft.com/office/drawing/2014/main" id="{B050EE09-6225-4E22-6D02-E436BC326BF7}"/>
                  </a:ext>
                </a:extLst>
              </p:cNvPr>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90" name="Freeform 17">
                <a:extLst>
                  <a:ext uri="{FF2B5EF4-FFF2-40B4-BE49-F238E27FC236}">
                    <a16:creationId xmlns:a16="http://schemas.microsoft.com/office/drawing/2014/main" id="{9071F1EA-E105-86D5-E1D9-21F75FC9150E}"/>
                  </a:ext>
                </a:extLst>
              </p:cNvPr>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91" name="Freeform 18">
                <a:extLst>
                  <a:ext uri="{FF2B5EF4-FFF2-40B4-BE49-F238E27FC236}">
                    <a16:creationId xmlns:a16="http://schemas.microsoft.com/office/drawing/2014/main" id="{39D0DD79-399D-B75C-9A13-32AA3C83A4FA}"/>
                  </a:ext>
                </a:extLst>
              </p:cNvPr>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grpSp>
        <p:sp>
          <p:nvSpPr>
            <p:cNvPr id="75" name="TextBox 74">
              <a:extLst>
                <a:ext uri="{FF2B5EF4-FFF2-40B4-BE49-F238E27FC236}">
                  <a16:creationId xmlns:a16="http://schemas.microsoft.com/office/drawing/2014/main" id="{10F9D70C-1B23-EC63-18E8-20C3E1B728AF}"/>
                </a:ext>
              </a:extLst>
            </p:cNvPr>
            <p:cNvSpPr txBox="1"/>
            <p:nvPr/>
          </p:nvSpPr>
          <p:spPr>
            <a:xfrm>
              <a:off x="5350999" y="3270771"/>
              <a:ext cx="467239" cy="276999"/>
            </a:xfrm>
            <a:prstGeom prst="rect">
              <a:avLst/>
            </a:prstGeom>
            <a:noFill/>
          </p:spPr>
          <p:txBody>
            <a:bodyPr wrap="square" rtlCol="0">
              <a:spAutoFit/>
            </a:bodyPr>
            <a:lstStyle/>
            <a:p>
              <a:r>
                <a:rPr lang="en-US" altLang="ko-KR" sz="1200" dirty="0"/>
                <a:t>UE2</a:t>
              </a:r>
              <a:endParaRPr lang="ko-KR" altLang="en-US" sz="1200" dirty="0"/>
            </a:p>
          </p:txBody>
        </p:sp>
        <p:grpSp>
          <p:nvGrpSpPr>
            <p:cNvPr id="76" name="Group 16">
              <a:extLst>
                <a:ext uri="{FF2B5EF4-FFF2-40B4-BE49-F238E27FC236}">
                  <a16:creationId xmlns:a16="http://schemas.microsoft.com/office/drawing/2014/main" id="{B0486A8A-39E8-66DE-1EC1-4D394E9CD307}"/>
                </a:ext>
              </a:extLst>
            </p:cNvPr>
            <p:cNvGrpSpPr/>
            <p:nvPr/>
          </p:nvGrpSpPr>
          <p:grpSpPr>
            <a:xfrm>
              <a:off x="4334838" y="2791553"/>
              <a:ext cx="316126" cy="406867"/>
              <a:chOff x="2506319" y="1221965"/>
              <a:chExt cx="456500" cy="719723"/>
            </a:xfrm>
          </p:grpSpPr>
          <p:sp>
            <p:nvSpPr>
              <p:cNvPr id="95" name="Rounded Rectangle 17">
                <a:extLst>
                  <a:ext uri="{FF2B5EF4-FFF2-40B4-BE49-F238E27FC236}">
                    <a16:creationId xmlns:a16="http://schemas.microsoft.com/office/drawing/2014/main" id="{E3AAA87B-740F-09D3-004C-43EAD3402776}"/>
                  </a:ext>
                </a:extLst>
              </p:cNvPr>
              <p:cNvSpPr/>
              <p:nvPr/>
            </p:nvSpPr>
            <p:spPr>
              <a:xfrm>
                <a:off x="2507338" y="1280401"/>
                <a:ext cx="455481" cy="661287"/>
              </a:xfrm>
              <a:prstGeom prst="roundRect">
                <a:avLst>
                  <a:gd name="adj" fmla="val 4883"/>
                </a:avLst>
              </a:prstGeom>
              <a:solidFill>
                <a:schemeClr val="bg1"/>
              </a:solid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97" name="Trapezoid 18">
                <a:extLst>
                  <a:ext uri="{FF2B5EF4-FFF2-40B4-BE49-F238E27FC236}">
                    <a16:creationId xmlns:a16="http://schemas.microsoft.com/office/drawing/2014/main" id="{CF768269-BC6E-B24A-DFC5-982F0CAA593E}"/>
                  </a:ext>
                </a:extLst>
              </p:cNvPr>
              <p:cNvSpPr/>
              <p:nvPr/>
            </p:nvSpPr>
            <p:spPr>
              <a:xfrm>
                <a:off x="2506319" y="1221965"/>
                <a:ext cx="449357" cy="61635"/>
              </a:xfrm>
              <a:prstGeom prst="trapezoid">
                <a:avLst>
                  <a:gd name="adj" fmla="val 54894"/>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104" name="Rounded Rectangle 19">
                <a:extLst>
                  <a:ext uri="{FF2B5EF4-FFF2-40B4-BE49-F238E27FC236}">
                    <a16:creationId xmlns:a16="http://schemas.microsoft.com/office/drawing/2014/main" id="{A5809875-F7AB-C239-206F-345B9E72D4DC}"/>
                  </a:ext>
                </a:extLst>
              </p:cNvPr>
              <p:cNvSpPr/>
              <p:nvPr/>
            </p:nvSpPr>
            <p:spPr>
              <a:xfrm>
                <a:off x="2599097" y="1388814"/>
                <a:ext cx="274148" cy="111374"/>
              </a:xfrm>
              <a:prstGeom prst="roundRect">
                <a:avLst>
                  <a:gd name="adj" fmla="val 4883"/>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106" name="Rounded Rectangle 20">
                <a:extLst>
                  <a:ext uri="{FF2B5EF4-FFF2-40B4-BE49-F238E27FC236}">
                    <a16:creationId xmlns:a16="http://schemas.microsoft.com/office/drawing/2014/main" id="{F893E373-74C5-0722-C2A2-A74BBBF06D8E}"/>
                  </a:ext>
                </a:extLst>
              </p:cNvPr>
              <p:cNvSpPr/>
              <p:nvPr/>
            </p:nvSpPr>
            <p:spPr>
              <a:xfrm>
                <a:off x="2599097" y="1533524"/>
                <a:ext cx="274148" cy="107285"/>
              </a:xfrm>
              <a:prstGeom prst="roundRect">
                <a:avLst>
                  <a:gd name="adj" fmla="val 4883"/>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169" name="Oval 21">
                <a:extLst>
                  <a:ext uri="{FF2B5EF4-FFF2-40B4-BE49-F238E27FC236}">
                    <a16:creationId xmlns:a16="http://schemas.microsoft.com/office/drawing/2014/main" id="{6F9C5E68-E987-CCDB-239E-062FF3C7CF88}"/>
                  </a:ext>
                </a:extLst>
              </p:cNvPr>
              <p:cNvSpPr/>
              <p:nvPr/>
            </p:nvSpPr>
            <p:spPr>
              <a:xfrm>
                <a:off x="2713902" y="1726065"/>
                <a:ext cx="45719" cy="45719"/>
              </a:xfrm>
              <a:prstGeom prst="ellips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170" name="Oval 22">
                <a:extLst>
                  <a:ext uri="{FF2B5EF4-FFF2-40B4-BE49-F238E27FC236}">
                    <a16:creationId xmlns:a16="http://schemas.microsoft.com/office/drawing/2014/main" id="{2A877C30-CA2A-4C84-32FC-1BAC47A89536}"/>
                  </a:ext>
                </a:extLst>
              </p:cNvPr>
              <p:cNvSpPr/>
              <p:nvPr/>
            </p:nvSpPr>
            <p:spPr>
              <a:xfrm>
                <a:off x="2713902" y="1811790"/>
                <a:ext cx="45719" cy="45719"/>
              </a:xfrm>
              <a:prstGeom prst="ellips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grpSp>
        <p:sp>
          <p:nvSpPr>
            <p:cNvPr id="93" name="타원 92">
              <a:extLst>
                <a:ext uri="{FF2B5EF4-FFF2-40B4-BE49-F238E27FC236}">
                  <a16:creationId xmlns:a16="http://schemas.microsoft.com/office/drawing/2014/main" id="{612BB90E-6DB5-CDA5-FE94-4B35209A641B}"/>
                </a:ext>
              </a:extLst>
            </p:cNvPr>
            <p:cNvSpPr/>
            <p:nvPr/>
          </p:nvSpPr>
          <p:spPr>
            <a:xfrm>
              <a:off x="4801768" y="2900800"/>
              <a:ext cx="541734" cy="276999"/>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sz="1200" dirty="0">
                <a:solidFill>
                  <a:schemeClr val="tx1"/>
                </a:solidFill>
              </a:endParaRPr>
            </a:p>
          </p:txBody>
        </p:sp>
        <p:sp>
          <p:nvSpPr>
            <p:cNvPr id="22" name="TextBox 21">
              <a:extLst>
                <a:ext uri="{FF2B5EF4-FFF2-40B4-BE49-F238E27FC236}">
                  <a16:creationId xmlns:a16="http://schemas.microsoft.com/office/drawing/2014/main" id="{0A14B880-6A50-36D0-972A-098F3FFDE552}"/>
                </a:ext>
              </a:extLst>
            </p:cNvPr>
            <p:cNvSpPr txBox="1"/>
            <p:nvPr/>
          </p:nvSpPr>
          <p:spPr>
            <a:xfrm>
              <a:off x="2510745" y="2926708"/>
              <a:ext cx="634118" cy="276999"/>
            </a:xfrm>
            <a:prstGeom prst="rect">
              <a:avLst/>
            </a:prstGeom>
            <a:solidFill>
              <a:schemeClr val="bg1"/>
            </a:solidFill>
            <a:ln>
              <a:solidFill>
                <a:schemeClr val="tx1"/>
              </a:solidFill>
            </a:ln>
          </p:spPr>
          <p:txBody>
            <a:bodyPr wrap="square" rtlCol="0">
              <a:spAutoFit/>
            </a:bodyPr>
            <a:lstStyle/>
            <a:p>
              <a:pPr algn="ctr"/>
              <a:r>
                <a:rPr lang="en-US" altLang="ko-KR" sz="1200" dirty="0"/>
                <a:t>MME</a:t>
              </a:r>
              <a:endParaRPr lang="ko-KR" altLang="en-US" sz="1200" dirty="0"/>
            </a:p>
          </p:txBody>
        </p:sp>
        <p:sp>
          <p:nvSpPr>
            <p:cNvPr id="23" name="TextBox 22">
              <a:extLst>
                <a:ext uri="{FF2B5EF4-FFF2-40B4-BE49-F238E27FC236}">
                  <a16:creationId xmlns:a16="http://schemas.microsoft.com/office/drawing/2014/main" id="{36E7410A-C2F5-F920-1AA2-2CDEF4BF5F2A}"/>
                </a:ext>
              </a:extLst>
            </p:cNvPr>
            <p:cNvSpPr txBox="1"/>
            <p:nvPr/>
          </p:nvSpPr>
          <p:spPr>
            <a:xfrm>
              <a:off x="3253660" y="2919654"/>
              <a:ext cx="781870" cy="276999"/>
            </a:xfrm>
            <a:prstGeom prst="rect">
              <a:avLst/>
            </a:prstGeom>
            <a:solidFill>
              <a:schemeClr val="bg1"/>
            </a:solidFill>
            <a:ln>
              <a:solidFill>
                <a:schemeClr val="tx1"/>
              </a:solidFill>
            </a:ln>
          </p:spPr>
          <p:txBody>
            <a:bodyPr wrap="square" rtlCol="0">
              <a:spAutoFit/>
            </a:bodyPr>
            <a:lstStyle/>
            <a:p>
              <a:pPr algn="ctr"/>
              <a:r>
                <a:rPr lang="en-US" altLang="ko-KR" sz="1200" dirty="0"/>
                <a:t>S/P-GW</a:t>
              </a:r>
              <a:endParaRPr lang="ko-KR" altLang="en-US" sz="1200" dirty="0"/>
            </a:p>
          </p:txBody>
        </p:sp>
        <p:sp>
          <p:nvSpPr>
            <p:cNvPr id="472" name="원통형 471">
              <a:extLst>
                <a:ext uri="{FF2B5EF4-FFF2-40B4-BE49-F238E27FC236}">
                  <a16:creationId xmlns:a16="http://schemas.microsoft.com/office/drawing/2014/main" id="{FFC47C1D-69A8-1DBE-2C4A-8FBC21BA9A78}"/>
                </a:ext>
              </a:extLst>
            </p:cNvPr>
            <p:cNvSpPr/>
            <p:nvPr/>
          </p:nvSpPr>
          <p:spPr>
            <a:xfrm rot="5400000">
              <a:off x="1464253" y="2720078"/>
              <a:ext cx="85497" cy="1014655"/>
            </a:xfrm>
            <a:prstGeom prst="can">
              <a:avLst/>
            </a:prstGeom>
            <a:solidFill>
              <a:schemeClr val="accent6">
                <a:lumMod val="60000"/>
                <a:lumOff val="40000"/>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76" name="TextBox 475">
              <a:extLst>
                <a:ext uri="{FF2B5EF4-FFF2-40B4-BE49-F238E27FC236}">
                  <a16:creationId xmlns:a16="http://schemas.microsoft.com/office/drawing/2014/main" id="{7A50BDA5-6E5C-880B-EAFD-6D41A50E4BF2}"/>
                </a:ext>
              </a:extLst>
            </p:cNvPr>
            <p:cNvSpPr txBox="1"/>
            <p:nvPr/>
          </p:nvSpPr>
          <p:spPr>
            <a:xfrm>
              <a:off x="1373718" y="3250652"/>
              <a:ext cx="414559" cy="246221"/>
            </a:xfrm>
            <a:prstGeom prst="rect">
              <a:avLst/>
            </a:prstGeom>
            <a:noFill/>
          </p:spPr>
          <p:txBody>
            <a:bodyPr wrap="square" rtlCol="0">
              <a:spAutoFit/>
            </a:bodyPr>
            <a:lstStyle/>
            <a:p>
              <a:r>
                <a:rPr lang="en-US" altLang="ko-KR" sz="1000" dirty="0"/>
                <a:t>SRB</a:t>
              </a:r>
              <a:endParaRPr lang="ko-KR" altLang="en-US" sz="1000" dirty="0"/>
            </a:p>
          </p:txBody>
        </p:sp>
        <p:sp>
          <p:nvSpPr>
            <p:cNvPr id="477" name="TextBox 476">
              <a:extLst>
                <a:ext uri="{FF2B5EF4-FFF2-40B4-BE49-F238E27FC236}">
                  <a16:creationId xmlns:a16="http://schemas.microsoft.com/office/drawing/2014/main" id="{19DBBCE7-856F-9B2C-EB03-845B85609537}"/>
                </a:ext>
              </a:extLst>
            </p:cNvPr>
            <p:cNvSpPr txBox="1"/>
            <p:nvPr/>
          </p:nvSpPr>
          <p:spPr>
            <a:xfrm>
              <a:off x="2111742" y="3255068"/>
              <a:ext cx="589717" cy="246221"/>
            </a:xfrm>
            <a:prstGeom prst="rect">
              <a:avLst/>
            </a:prstGeom>
            <a:noFill/>
          </p:spPr>
          <p:txBody>
            <a:bodyPr wrap="square" rtlCol="0">
              <a:spAutoFit/>
            </a:bodyPr>
            <a:lstStyle/>
            <a:p>
              <a:r>
                <a:rPr lang="en-US" altLang="ko-KR" sz="1000" dirty="0"/>
                <a:t>S1-AP</a:t>
              </a:r>
              <a:endParaRPr lang="ko-KR" altLang="en-US" sz="1000" dirty="0"/>
            </a:p>
          </p:txBody>
        </p:sp>
        <p:sp>
          <p:nvSpPr>
            <p:cNvPr id="478" name="원통형 477">
              <a:extLst>
                <a:ext uri="{FF2B5EF4-FFF2-40B4-BE49-F238E27FC236}">
                  <a16:creationId xmlns:a16="http://schemas.microsoft.com/office/drawing/2014/main" id="{7ABE6A48-821B-CDF8-614D-2B7EFF97C82A}"/>
                </a:ext>
              </a:extLst>
            </p:cNvPr>
            <p:cNvSpPr/>
            <p:nvPr/>
          </p:nvSpPr>
          <p:spPr>
            <a:xfrm rot="5400000">
              <a:off x="2369701" y="2868081"/>
              <a:ext cx="78205" cy="725941"/>
            </a:xfrm>
            <a:prstGeom prst="can">
              <a:avLst/>
            </a:prstGeom>
            <a:solidFill>
              <a:schemeClr val="accent6">
                <a:lumMod val="60000"/>
                <a:lumOff val="40000"/>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 name="원통형 4">
              <a:extLst>
                <a:ext uri="{FF2B5EF4-FFF2-40B4-BE49-F238E27FC236}">
                  <a16:creationId xmlns:a16="http://schemas.microsoft.com/office/drawing/2014/main" id="{47B7FE5E-CFF2-2A2E-D7BF-307FEECBF488}"/>
                </a:ext>
              </a:extLst>
            </p:cNvPr>
            <p:cNvSpPr/>
            <p:nvPr/>
          </p:nvSpPr>
          <p:spPr>
            <a:xfrm rot="5400000">
              <a:off x="3160159" y="3093615"/>
              <a:ext cx="78205" cy="294268"/>
            </a:xfrm>
            <a:prstGeom prst="can">
              <a:avLst/>
            </a:prstGeom>
            <a:solidFill>
              <a:schemeClr val="accent6">
                <a:lumMod val="60000"/>
                <a:lumOff val="40000"/>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aphicFrame>
        <p:nvGraphicFramePr>
          <p:cNvPr id="9" name="표 8">
            <a:extLst>
              <a:ext uri="{FF2B5EF4-FFF2-40B4-BE49-F238E27FC236}">
                <a16:creationId xmlns:a16="http://schemas.microsoft.com/office/drawing/2014/main" id="{A72D23E1-AEC3-9F16-790D-3DAABD57B3B7}"/>
              </a:ext>
            </a:extLst>
          </p:cNvPr>
          <p:cNvGraphicFramePr>
            <a:graphicFrameLocks noGrp="1"/>
          </p:cNvGraphicFramePr>
          <p:nvPr/>
        </p:nvGraphicFramePr>
        <p:xfrm>
          <a:off x="10423902" y="4599225"/>
          <a:ext cx="1232500" cy="1463040"/>
        </p:xfrm>
        <a:graphic>
          <a:graphicData uri="http://schemas.openxmlformats.org/drawingml/2006/table">
            <a:tbl>
              <a:tblPr firstRow="1" bandRow="1">
                <a:tableStyleId>{5940675A-B579-460E-94D1-54222C63F5DA}</a:tableStyleId>
              </a:tblPr>
              <a:tblGrid>
                <a:gridCol w="695909">
                  <a:extLst>
                    <a:ext uri="{9D8B030D-6E8A-4147-A177-3AD203B41FA5}">
                      <a16:colId xmlns:a16="http://schemas.microsoft.com/office/drawing/2014/main" val="1173928406"/>
                    </a:ext>
                  </a:extLst>
                </a:gridCol>
                <a:gridCol w="536591">
                  <a:extLst>
                    <a:ext uri="{9D8B030D-6E8A-4147-A177-3AD203B41FA5}">
                      <a16:colId xmlns:a16="http://schemas.microsoft.com/office/drawing/2014/main" val="3830327308"/>
                    </a:ext>
                  </a:extLst>
                </a:gridCol>
              </a:tblGrid>
              <a:tr h="0">
                <a:tc gridSpan="2">
                  <a:txBody>
                    <a:bodyPr/>
                    <a:lstStyle/>
                    <a:p>
                      <a:pPr algn="ctr" latinLnBrk="1"/>
                      <a:r>
                        <a:rPr lang="en-US" altLang="ko-KR" sz="1000" dirty="0">
                          <a:latin typeface="+mn-ea"/>
                          <a:ea typeface="+mn-ea"/>
                        </a:rPr>
                        <a:t>IMS SIP MSG</a:t>
                      </a:r>
                      <a:endParaRPr lang="ko-KR" altLang="en-US" sz="1000" dirty="0">
                        <a:latin typeface="+mn-ea"/>
                        <a:ea typeface="+mn-ea"/>
                      </a:endParaRPr>
                    </a:p>
                  </a:txBody>
                  <a:tcPr/>
                </a:tc>
                <a:tc hMerge="1">
                  <a:txBody>
                    <a:bodyPr/>
                    <a:lstStyle/>
                    <a:p>
                      <a:pPr latinLnBrk="1"/>
                      <a:endParaRPr lang="ko-KR" altLang="en-US" sz="1000" dirty="0">
                        <a:latin typeface="+mn-ea"/>
                        <a:ea typeface="+mn-ea"/>
                      </a:endParaRPr>
                    </a:p>
                  </a:txBody>
                  <a:tcPr/>
                </a:tc>
                <a:extLst>
                  <a:ext uri="{0D108BD9-81ED-4DB2-BD59-A6C34878D82A}">
                    <a16:rowId xmlns:a16="http://schemas.microsoft.com/office/drawing/2014/main" val="1747973915"/>
                  </a:ext>
                </a:extLst>
              </a:tr>
              <a:tr h="0">
                <a:tc gridSpan="2">
                  <a:txBody>
                    <a:bodyPr/>
                    <a:lstStyle/>
                    <a:p>
                      <a:pPr algn="ctr" latinLnBrk="1"/>
                      <a:r>
                        <a:rPr lang="en-US" altLang="ko-KR" sz="1000" dirty="0">
                          <a:latin typeface="+mn-ea"/>
                          <a:ea typeface="+mn-ea"/>
                        </a:rPr>
                        <a:t>UDP</a:t>
                      </a:r>
                      <a:endParaRPr lang="ko-KR" altLang="en-US" sz="1000" dirty="0">
                        <a:latin typeface="+mn-ea"/>
                        <a:ea typeface="+mn-ea"/>
                      </a:endParaRPr>
                    </a:p>
                  </a:txBody>
                  <a:tcPr/>
                </a:tc>
                <a:tc hMerge="1">
                  <a:txBody>
                    <a:bodyPr/>
                    <a:lstStyle/>
                    <a:p>
                      <a:pPr latinLnBrk="1"/>
                      <a:endParaRPr lang="ko-KR" altLang="en-US" sz="1000" dirty="0">
                        <a:latin typeface="+mn-ea"/>
                        <a:ea typeface="+mn-ea"/>
                      </a:endParaRPr>
                    </a:p>
                  </a:txBody>
                  <a:tcPr/>
                </a:tc>
                <a:extLst>
                  <a:ext uri="{0D108BD9-81ED-4DB2-BD59-A6C34878D82A}">
                    <a16:rowId xmlns:a16="http://schemas.microsoft.com/office/drawing/2014/main" val="1930498972"/>
                  </a:ext>
                </a:extLst>
              </a:tr>
              <a:tr h="0">
                <a:tc gridSpan="2">
                  <a:txBody>
                    <a:bodyPr/>
                    <a:lstStyle/>
                    <a:p>
                      <a:pPr algn="ctr" latinLnBrk="1"/>
                      <a:r>
                        <a:rPr lang="en-US" altLang="ko-KR" sz="1000" dirty="0">
                          <a:latin typeface="+mn-ea"/>
                          <a:ea typeface="+mn-ea"/>
                        </a:rPr>
                        <a:t>IP</a:t>
                      </a:r>
                      <a:endParaRPr lang="ko-KR" altLang="en-US" sz="1000" dirty="0">
                        <a:latin typeface="+mn-ea"/>
                        <a:ea typeface="+mn-ea"/>
                      </a:endParaRPr>
                    </a:p>
                  </a:txBody>
                  <a:tcPr/>
                </a:tc>
                <a:tc hMerge="1">
                  <a:txBody>
                    <a:bodyPr/>
                    <a:lstStyle/>
                    <a:p>
                      <a:pPr latinLnBrk="1"/>
                      <a:endParaRPr lang="ko-KR" altLang="en-US" sz="1000" dirty="0">
                        <a:latin typeface="+mn-ea"/>
                        <a:ea typeface="+mn-ea"/>
                      </a:endParaRPr>
                    </a:p>
                  </a:txBody>
                  <a:tcPr/>
                </a:tc>
                <a:extLst>
                  <a:ext uri="{0D108BD9-81ED-4DB2-BD59-A6C34878D82A}">
                    <a16:rowId xmlns:a16="http://schemas.microsoft.com/office/drawing/2014/main" val="4187915161"/>
                  </a:ext>
                </a:extLst>
              </a:tr>
              <a:tr h="0">
                <a:tc>
                  <a:txBody>
                    <a:bodyPr/>
                    <a:lstStyle/>
                    <a:p>
                      <a:pPr latinLnBrk="1"/>
                      <a:r>
                        <a:rPr lang="en-US" altLang="ko-KR" sz="1000" dirty="0">
                          <a:latin typeface="+mn-ea"/>
                          <a:ea typeface="+mn-ea"/>
                        </a:rPr>
                        <a:t>PDCP</a:t>
                      </a:r>
                      <a:endParaRPr lang="ko-KR" altLang="en-US" sz="1000" dirty="0">
                        <a:latin typeface="+mn-ea"/>
                        <a:ea typeface="+mn-ea"/>
                      </a:endParaRPr>
                    </a:p>
                  </a:txBody>
                  <a:tcPr/>
                </a:tc>
                <a:tc>
                  <a:txBody>
                    <a:bodyPr/>
                    <a:lstStyle/>
                    <a:p>
                      <a:pPr latinLnBrk="1"/>
                      <a:r>
                        <a:rPr lang="en-US" altLang="ko-KR" sz="1000" dirty="0">
                          <a:latin typeface="+mn-ea"/>
                          <a:ea typeface="+mn-ea"/>
                        </a:rPr>
                        <a:t>2B</a:t>
                      </a:r>
                      <a:endParaRPr lang="ko-KR" altLang="en-US" sz="1000" dirty="0">
                        <a:latin typeface="+mn-ea"/>
                        <a:ea typeface="+mn-ea"/>
                      </a:endParaRPr>
                    </a:p>
                  </a:txBody>
                  <a:tcPr/>
                </a:tc>
                <a:extLst>
                  <a:ext uri="{0D108BD9-81ED-4DB2-BD59-A6C34878D82A}">
                    <a16:rowId xmlns:a16="http://schemas.microsoft.com/office/drawing/2014/main" val="1344232075"/>
                  </a:ext>
                </a:extLst>
              </a:tr>
              <a:tr h="0">
                <a:tc>
                  <a:txBody>
                    <a:bodyPr/>
                    <a:lstStyle/>
                    <a:p>
                      <a:pPr latinLnBrk="1"/>
                      <a:r>
                        <a:rPr lang="en-US" altLang="ko-KR" sz="1000" dirty="0">
                          <a:latin typeface="+mn-ea"/>
                          <a:ea typeface="+mn-ea"/>
                        </a:rPr>
                        <a:t>RLC</a:t>
                      </a:r>
                      <a:endParaRPr lang="ko-KR" altLang="en-US" sz="1000" dirty="0">
                        <a:latin typeface="+mn-ea"/>
                        <a:ea typeface="+mn-ea"/>
                      </a:endParaRPr>
                    </a:p>
                  </a:txBody>
                  <a:tcPr/>
                </a:tc>
                <a:tc>
                  <a:txBody>
                    <a:bodyPr/>
                    <a:lstStyle/>
                    <a:p>
                      <a:pPr latinLnBrk="1"/>
                      <a:r>
                        <a:rPr lang="en-US" altLang="ko-KR" sz="1000" dirty="0">
                          <a:latin typeface="+mn-ea"/>
                          <a:ea typeface="+mn-ea"/>
                        </a:rPr>
                        <a:t>2B</a:t>
                      </a:r>
                      <a:endParaRPr lang="ko-KR" altLang="en-US" sz="1000" dirty="0">
                        <a:latin typeface="+mn-ea"/>
                        <a:ea typeface="+mn-ea"/>
                      </a:endParaRPr>
                    </a:p>
                  </a:txBody>
                  <a:tcPr/>
                </a:tc>
                <a:extLst>
                  <a:ext uri="{0D108BD9-81ED-4DB2-BD59-A6C34878D82A}">
                    <a16:rowId xmlns:a16="http://schemas.microsoft.com/office/drawing/2014/main" val="2091962976"/>
                  </a:ext>
                </a:extLst>
              </a:tr>
              <a:tr h="0">
                <a:tc>
                  <a:txBody>
                    <a:bodyPr/>
                    <a:lstStyle/>
                    <a:p>
                      <a:pPr latinLnBrk="1"/>
                      <a:r>
                        <a:rPr lang="en-US" altLang="ko-KR" sz="1000" dirty="0">
                          <a:latin typeface="+mn-ea"/>
                          <a:ea typeface="+mn-ea"/>
                        </a:rPr>
                        <a:t>MAC</a:t>
                      </a:r>
                      <a:endParaRPr lang="ko-KR" altLang="en-US" sz="1000" dirty="0">
                        <a:latin typeface="+mn-ea"/>
                        <a:ea typeface="+mn-ea"/>
                      </a:endParaRPr>
                    </a:p>
                  </a:txBody>
                  <a:tcPr/>
                </a:tc>
                <a:tc>
                  <a:txBody>
                    <a:bodyPr/>
                    <a:lstStyle/>
                    <a:p>
                      <a:pPr latinLnBrk="1"/>
                      <a:r>
                        <a:rPr lang="en-US" altLang="ko-KR" sz="1000" dirty="0">
                          <a:latin typeface="+mn-ea"/>
                          <a:ea typeface="+mn-ea"/>
                        </a:rPr>
                        <a:t>2B</a:t>
                      </a:r>
                      <a:endParaRPr lang="ko-KR" altLang="en-US" sz="1000" dirty="0">
                        <a:latin typeface="+mn-ea"/>
                        <a:ea typeface="+mn-ea"/>
                      </a:endParaRPr>
                    </a:p>
                  </a:txBody>
                  <a:tcPr/>
                </a:tc>
                <a:extLst>
                  <a:ext uri="{0D108BD9-81ED-4DB2-BD59-A6C34878D82A}">
                    <a16:rowId xmlns:a16="http://schemas.microsoft.com/office/drawing/2014/main" val="3215424380"/>
                  </a:ext>
                </a:extLst>
              </a:tr>
            </a:tbl>
          </a:graphicData>
        </a:graphic>
      </p:graphicFrame>
      <p:graphicFrame>
        <p:nvGraphicFramePr>
          <p:cNvPr id="10" name="표 9">
            <a:extLst>
              <a:ext uri="{FF2B5EF4-FFF2-40B4-BE49-F238E27FC236}">
                <a16:creationId xmlns:a16="http://schemas.microsoft.com/office/drawing/2014/main" id="{31835BD6-D494-AB10-5910-87F96F6843DF}"/>
              </a:ext>
            </a:extLst>
          </p:cNvPr>
          <p:cNvGraphicFramePr>
            <a:graphicFrameLocks noGrp="1"/>
          </p:cNvGraphicFramePr>
          <p:nvPr>
            <p:extLst>
              <p:ext uri="{D42A27DB-BD31-4B8C-83A1-F6EECF244321}">
                <p14:modId xmlns:p14="http://schemas.microsoft.com/office/powerpoint/2010/main" val="1264188406"/>
              </p:ext>
            </p:extLst>
          </p:nvPr>
        </p:nvGraphicFramePr>
        <p:xfrm>
          <a:off x="774522" y="4838753"/>
          <a:ext cx="3136575" cy="1005840"/>
        </p:xfrm>
        <a:graphic>
          <a:graphicData uri="http://schemas.openxmlformats.org/drawingml/2006/table">
            <a:tbl>
              <a:tblPr firstRow="1" bandRow="1">
                <a:tableStyleId>{7E9639D4-E3E2-4D34-9284-5A2195B3D0D7}</a:tableStyleId>
              </a:tblPr>
              <a:tblGrid>
                <a:gridCol w="1254630">
                  <a:extLst>
                    <a:ext uri="{9D8B030D-6E8A-4147-A177-3AD203B41FA5}">
                      <a16:colId xmlns:a16="http://schemas.microsoft.com/office/drawing/2014/main" val="479890767"/>
                    </a:ext>
                  </a:extLst>
                </a:gridCol>
                <a:gridCol w="627315">
                  <a:extLst>
                    <a:ext uri="{9D8B030D-6E8A-4147-A177-3AD203B41FA5}">
                      <a16:colId xmlns:a16="http://schemas.microsoft.com/office/drawing/2014/main" val="1342911994"/>
                    </a:ext>
                  </a:extLst>
                </a:gridCol>
                <a:gridCol w="627315">
                  <a:extLst>
                    <a:ext uri="{9D8B030D-6E8A-4147-A177-3AD203B41FA5}">
                      <a16:colId xmlns:a16="http://schemas.microsoft.com/office/drawing/2014/main" val="1538248055"/>
                    </a:ext>
                  </a:extLst>
                </a:gridCol>
                <a:gridCol w="627315">
                  <a:extLst>
                    <a:ext uri="{9D8B030D-6E8A-4147-A177-3AD203B41FA5}">
                      <a16:colId xmlns:a16="http://schemas.microsoft.com/office/drawing/2014/main" val="945339177"/>
                    </a:ext>
                  </a:extLst>
                </a:gridCol>
              </a:tblGrid>
              <a:tr h="235196">
                <a:tc>
                  <a:txBody>
                    <a:bodyPr/>
                    <a:lstStyle/>
                    <a:p>
                      <a:pPr latinLnBrk="1"/>
                      <a:r>
                        <a:rPr lang="en-US" altLang="ko-KR" sz="1200" dirty="0">
                          <a:solidFill>
                            <a:schemeClr val="bg1"/>
                          </a:solidFill>
                          <a:latin typeface="Calibri" panose="020F0502020204030204" pitchFamily="34" charset="0"/>
                          <a:cs typeface="Calibri" panose="020F0502020204030204" pitchFamily="34" charset="0"/>
                        </a:rPr>
                        <a:t>SIP over NAS</a:t>
                      </a:r>
                      <a:endParaRPr lang="ko-KR" altLang="en-US" sz="1200" dirty="0">
                        <a:solidFill>
                          <a:schemeClr val="bg1"/>
                        </a:solidFill>
                        <a:latin typeface="Calibri" panose="020F0502020204030204" pitchFamily="34" charset="0"/>
                        <a:cs typeface="Calibri" panose="020F0502020204030204" pitchFamily="34" charset="0"/>
                      </a:endParaRPr>
                    </a:p>
                  </a:txBody>
                  <a:tcPr>
                    <a:lnB w="12700" cap="flat" cmpd="sng" algn="ctr">
                      <a:solidFill>
                        <a:schemeClr val="tx1"/>
                      </a:solidFill>
                      <a:prstDash val="solid"/>
                      <a:round/>
                      <a:headEnd type="none" w="med" len="med"/>
                      <a:tailEnd type="none" w="med" len="med"/>
                    </a:lnB>
                    <a:solidFill>
                      <a:schemeClr val="tx1"/>
                    </a:solidFill>
                  </a:tcPr>
                </a:tc>
                <a:tc>
                  <a:txBody>
                    <a:bodyPr/>
                    <a:lstStyle/>
                    <a:p>
                      <a:pPr latinLnBrk="1"/>
                      <a:r>
                        <a:rPr lang="en-US" altLang="ko-KR" sz="1200" dirty="0">
                          <a:solidFill>
                            <a:schemeClr val="bg1"/>
                          </a:solidFill>
                          <a:latin typeface="Calibri" panose="020F0502020204030204" pitchFamily="34" charset="0"/>
                          <a:cs typeface="Calibri" panose="020F0502020204030204" pitchFamily="34" charset="0"/>
                        </a:rPr>
                        <a:t>1kbps</a:t>
                      </a:r>
                      <a:endParaRPr lang="ko-KR" altLang="en-US" sz="1200" dirty="0">
                        <a:solidFill>
                          <a:schemeClr val="bg1"/>
                        </a:solidFill>
                        <a:latin typeface="Calibri" panose="020F0502020204030204" pitchFamily="34" charset="0"/>
                        <a:cs typeface="Calibri" panose="020F0502020204030204" pitchFamily="34" charset="0"/>
                      </a:endParaRPr>
                    </a:p>
                  </a:txBody>
                  <a:tcPr>
                    <a:lnB w="12700" cap="flat" cmpd="sng" algn="ctr">
                      <a:solidFill>
                        <a:schemeClr val="tx1"/>
                      </a:solidFill>
                      <a:prstDash val="solid"/>
                      <a:round/>
                      <a:headEnd type="none" w="med" len="med"/>
                      <a:tailEnd type="none" w="med" len="med"/>
                    </a:lnB>
                    <a:solidFill>
                      <a:schemeClr val="tx1"/>
                    </a:solidFill>
                  </a:tcPr>
                </a:tc>
                <a:tc>
                  <a:txBody>
                    <a:bodyPr/>
                    <a:lstStyle/>
                    <a:p>
                      <a:pPr latinLnBrk="1"/>
                      <a:r>
                        <a:rPr lang="en-US" altLang="ko-KR" sz="1200" dirty="0">
                          <a:solidFill>
                            <a:schemeClr val="bg1"/>
                          </a:solidFill>
                          <a:latin typeface="Calibri" panose="020F0502020204030204" pitchFamily="34" charset="0"/>
                          <a:cs typeface="Calibri" panose="020F0502020204030204" pitchFamily="34" charset="0"/>
                        </a:rPr>
                        <a:t>2kbps</a:t>
                      </a:r>
                      <a:endParaRPr lang="ko-KR" altLang="en-US" sz="1200" dirty="0">
                        <a:solidFill>
                          <a:schemeClr val="bg1"/>
                        </a:solidFill>
                        <a:latin typeface="Calibri" panose="020F0502020204030204" pitchFamily="34" charset="0"/>
                        <a:cs typeface="Calibri" panose="020F0502020204030204" pitchFamily="34" charset="0"/>
                      </a:endParaRPr>
                    </a:p>
                  </a:txBody>
                  <a:tcPr>
                    <a:lnB w="12700" cap="flat" cmpd="sng" algn="ctr">
                      <a:solidFill>
                        <a:schemeClr val="tx1"/>
                      </a:solidFill>
                      <a:prstDash val="solid"/>
                      <a:round/>
                      <a:headEnd type="none" w="med" len="med"/>
                      <a:tailEnd type="none" w="med" len="med"/>
                    </a:lnB>
                    <a:solidFill>
                      <a:schemeClr val="tx1"/>
                    </a:solidFill>
                  </a:tcPr>
                </a:tc>
                <a:tc>
                  <a:txBody>
                    <a:bodyPr/>
                    <a:lstStyle/>
                    <a:p>
                      <a:pPr latinLnBrk="1"/>
                      <a:r>
                        <a:rPr lang="en-US" altLang="ko-KR" sz="1200" dirty="0">
                          <a:solidFill>
                            <a:schemeClr val="bg1"/>
                          </a:solidFill>
                          <a:latin typeface="Calibri" panose="020F0502020204030204" pitchFamily="34" charset="0"/>
                          <a:cs typeface="Calibri" panose="020F0502020204030204" pitchFamily="34" charset="0"/>
                        </a:rPr>
                        <a:t>3kbps</a:t>
                      </a:r>
                      <a:endParaRPr lang="ko-KR" altLang="en-US" sz="1200" dirty="0">
                        <a:solidFill>
                          <a:schemeClr val="bg1"/>
                        </a:solidFill>
                        <a:latin typeface="Calibri" panose="020F0502020204030204" pitchFamily="34" charset="0"/>
                        <a:cs typeface="Calibri" panose="020F0502020204030204" pitchFamily="34" charset="0"/>
                      </a:endParaRPr>
                    </a:p>
                  </a:txBody>
                  <a:tcPr>
                    <a:lnB w="12700" cap="flat" cmpd="sng" algn="ctr">
                      <a:solidFill>
                        <a:schemeClr val="tx1"/>
                      </a:solidFill>
                      <a:prstDash val="solid"/>
                      <a:round/>
                      <a:headEnd type="none" w="med" len="med"/>
                      <a:tailEnd type="none" w="med" len="med"/>
                    </a:lnB>
                    <a:solidFill>
                      <a:schemeClr val="tx1"/>
                    </a:solidFill>
                  </a:tcPr>
                </a:tc>
                <a:extLst>
                  <a:ext uri="{0D108BD9-81ED-4DB2-BD59-A6C34878D82A}">
                    <a16:rowId xmlns:a16="http://schemas.microsoft.com/office/drawing/2014/main" val="907752405"/>
                  </a:ext>
                </a:extLst>
              </a:tr>
              <a:tr h="235196">
                <a:tc>
                  <a:txBody>
                    <a:bodyPr/>
                    <a:lstStyle/>
                    <a:p>
                      <a:pPr latinLnBrk="1"/>
                      <a:r>
                        <a:rPr lang="en-US" altLang="ko-KR" sz="1200" dirty="0">
                          <a:latin typeface="Calibri" panose="020F0502020204030204" pitchFamily="34" charset="0"/>
                          <a:cs typeface="Calibri" panose="020F0502020204030204" pitchFamily="34" charset="0"/>
                        </a:rPr>
                        <a:t>Call Setup</a:t>
                      </a:r>
                      <a:endParaRPr lang="ko-KR" altLang="en-US" sz="120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10.6 </a:t>
                      </a:r>
                    </a:p>
                  </a:txBody>
                  <a:tcPr marL="9525" marR="14287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7.2 </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altLang="ko-KR" sz="1200" b="0" i="0" u="none" strike="noStrike" dirty="0">
                          <a:solidFill>
                            <a:schemeClr val="tx1"/>
                          </a:solidFill>
                          <a:effectLst/>
                          <a:latin typeface="Calibri" panose="020F0502020204030204" pitchFamily="34" charset="0"/>
                          <a:ea typeface="맑은 고딕" panose="020B0503020000020004" pitchFamily="50" charset="-127"/>
                        </a:rPr>
                        <a:t>6.1 </a:t>
                      </a:r>
                    </a:p>
                  </a:txBody>
                  <a:tcPr marL="9525" marR="14287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5498701"/>
                  </a:ext>
                </a:extLst>
              </a:tr>
              <a:tr h="235196">
                <a:tc gridSpan="4">
                  <a:txBody>
                    <a:bodyPr/>
                    <a:lstStyle/>
                    <a:p>
                      <a:pPr latinLnBrk="1"/>
                      <a:r>
                        <a:rPr lang="en-US" altLang="ko-KR" sz="1200" dirty="0">
                          <a:latin typeface="Calibri" panose="020F0502020204030204" pitchFamily="34" charset="0"/>
                          <a:cs typeface="Calibri" panose="020F0502020204030204" pitchFamily="34" charset="0"/>
                        </a:rPr>
                        <a:t>Compression ratio: 30%</a:t>
                      </a:r>
                    </a:p>
                    <a:p>
                      <a:pPr latinLnBrk="1"/>
                      <a:r>
                        <a:rPr lang="en-US" altLang="ko-KR" sz="1200" dirty="0">
                          <a:latin typeface="Calibri" panose="020F0502020204030204" pitchFamily="34" charset="0"/>
                          <a:cs typeface="Calibri" panose="020F0502020204030204" pitchFamily="34" charset="0"/>
                        </a:rPr>
                        <a:t>No EDT/CP opt is used</a:t>
                      </a:r>
                      <a:endParaRPr lang="ko-KR" altLang="en-US" sz="120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r" fontAlgn="ctr"/>
                      <a:endParaRPr lang="en-US" altLang="ko-KR" sz="1200" b="0" i="0" u="none" strike="noStrike" dirty="0">
                        <a:solidFill>
                          <a:srgbClr val="000000"/>
                        </a:solidFill>
                        <a:effectLst/>
                        <a:latin typeface="Calibri" panose="020F0502020204030204" pitchFamily="34" charset="0"/>
                        <a:ea typeface="맑은 고딕" panose="020B0503020000020004" pitchFamily="50" charset="-127"/>
                      </a:endParaRPr>
                    </a:p>
                  </a:txBody>
                  <a:tcPr marL="9525" marR="14287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r" fontAlgn="ctr"/>
                      <a:endParaRPr lang="en-US" altLang="ko-KR" sz="1200" b="0" i="0" u="none" strike="noStrike" dirty="0">
                        <a:solidFill>
                          <a:srgbClr val="FF0000"/>
                        </a:solidFill>
                        <a:effectLst/>
                        <a:latin typeface="Calibri" panose="020F0502020204030204" pitchFamily="34" charset="0"/>
                        <a:ea typeface="맑은 고딕" panose="020B0503020000020004" pitchFamily="50" charset="-127"/>
                      </a:endParaRPr>
                    </a:p>
                  </a:txBody>
                  <a:tcPr marL="9525" marR="14287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r" fontAlgn="ctr"/>
                      <a:endParaRPr lang="en-US" altLang="ko-KR" sz="1200" b="0" i="0" u="none" strike="noStrike" dirty="0">
                        <a:solidFill>
                          <a:srgbClr val="FF0000"/>
                        </a:solidFill>
                        <a:effectLst/>
                        <a:latin typeface="Calibri" panose="020F0502020204030204" pitchFamily="34" charset="0"/>
                        <a:ea typeface="맑은 고딕" panose="020B0503020000020004" pitchFamily="50" charset="-127"/>
                      </a:endParaRPr>
                    </a:p>
                  </a:txBody>
                  <a:tcPr marL="9525" marR="14287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4822161"/>
                  </a:ext>
                </a:extLst>
              </a:tr>
            </a:tbl>
          </a:graphicData>
        </a:graphic>
      </p:graphicFrame>
      <p:graphicFrame>
        <p:nvGraphicFramePr>
          <p:cNvPr id="11" name="표 10">
            <a:extLst>
              <a:ext uri="{FF2B5EF4-FFF2-40B4-BE49-F238E27FC236}">
                <a16:creationId xmlns:a16="http://schemas.microsoft.com/office/drawing/2014/main" id="{7723E58E-875A-90CE-7FE4-E874AA44ADB2}"/>
              </a:ext>
            </a:extLst>
          </p:cNvPr>
          <p:cNvGraphicFramePr>
            <a:graphicFrameLocks noGrp="1"/>
          </p:cNvGraphicFramePr>
          <p:nvPr>
            <p:extLst>
              <p:ext uri="{D42A27DB-BD31-4B8C-83A1-F6EECF244321}">
                <p14:modId xmlns:p14="http://schemas.microsoft.com/office/powerpoint/2010/main" val="1435074120"/>
              </p:ext>
            </p:extLst>
          </p:nvPr>
        </p:nvGraphicFramePr>
        <p:xfrm>
          <a:off x="6437465" y="4761799"/>
          <a:ext cx="3136575" cy="1005840"/>
        </p:xfrm>
        <a:graphic>
          <a:graphicData uri="http://schemas.openxmlformats.org/drawingml/2006/table">
            <a:tbl>
              <a:tblPr firstRow="1" bandRow="1">
                <a:tableStyleId>{7E9639D4-E3E2-4D34-9284-5A2195B3D0D7}</a:tableStyleId>
              </a:tblPr>
              <a:tblGrid>
                <a:gridCol w="1254630">
                  <a:extLst>
                    <a:ext uri="{9D8B030D-6E8A-4147-A177-3AD203B41FA5}">
                      <a16:colId xmlns:a16="http://schemas.microsoft.com/office/drawing/2014/main" val="479890767"/>
                    </a:ext>
                  </a:extLst>
                </a:gridCol>
                <a:gridCol w="627315">
                  <a:extLst>
                    <a:ext uri="{9D8B030D-6E8A-4147-A177-3AD203B41FA5}">
                      <a16:colId xmlns:a16="http://schemas.microsoft.com/office/drawing/2014/main" val="1342911994"/>
                    </a:ext>
                  </a:extLst>
                </a:gridCol>
                <a:gridCol w="627315">
                  <a:extLst>
                    <a:ext uri="{9D8B030D-6E8A-4147-A177-3AD203B41FA5}">
                      <a16:colId xmlns:a16="http://schemas.microsoft.com/office/drawing/2014/main" val="1538248055"/>
                    </a:ext>
                  </a:extLst>
                </a:gridCol>
                <a:gridCol w="627315">
                  <a:extLst>
                    <a:ext uri="{9D8B030D-6E8A-4147-A177-3AD203B41FA5}">
                      <a16:colId xmlns:a16="http://schemas.microsoft.com/office/drawing/2014/main" val="945339177"/>
                    </a:ext>
                  </a:extLst>
                </a:gridCol>
              </a:tblGrid>
              <a:tr h="235196">
                <a:tc>
                  <a:txBody>
                    <a:bodyPr/>
                    <a:lstStyle/>
                    <a:p>
                      <a:pPr latinLnBrk="1"/>
                      <a:r>
                        <a:rPr lang="en-US" altLang="ko-KR" sz="1200" dirty="0">
                          <a:solidFill>
                            <a:schemeClr val="bg1"/>
                          </a:solidFill>
                          <a:latin typeface="Calibri" panose="020F0502020204030204" pitchFamily="34" charset="0"/>
                          <a:cs typeface="Calibri" panose="020F0502020204030204" pitchFamily="34" charset="0"/>
                        </a:rPr>
                        <a:t>SIP over UP</a:t>
                      </a:r>
                      <a:endParaRPr lang="ko-KR" altLang="en-US" sz="1200" dirty="0">
                        <a:solidFill>
                          <a:schemeClr val="bg1"/>
                        </a:solidFill>
                        <a:latin typeface="Calibri" panose="020F0502020204030204" pitchFamily="34" charset="0"/>
                        <a:cs typeface="Calibri" panose="020F0502020204030204" pitchFamily="34" charset="0"/>
                      </a:endParaRPr>
                    </a:p>
                  </a:txBody>
                  <a:tcPr>
                    <a:lnB w="12700" cap="flat" cmpd="sng" algn="ctr">
                      <a:solidFill>
                        <a:schemeClr val="tx1"/>
                      </a:solidFill>
                      <a:prstDash val="solid"/>
                      <a:round/>
                      <a:headEnd type="none" w="med" len="med"/>
                      <a:tailEnd type="none" w="med" len="med"/>
                    </a:lnB>
                    <a:solidFill>
                      <a:schemeClr val="tx1"/>
                    </a:solidFill>
                  </a:tcPr>
                </a:tc>
                <a:tc>
                  <a:txBody>
                    <a:bodyPr/>
                    <a:lstStyle/>
                    <a:p>
                      <a:pPr latinLnBrk="1"/>
                      <a:r>
                        <a:rPr lang="en-US" altLang="ko-KR" sz="1200" dirty="0">
                          <a:solidFill>
                            <a:schemeClr val="bg1"/>
                          </a:solidFill>
                          <a:latin typeface="Calibri" panose="020F0502020204030204" pitchFamily="34" charset="0"/>
                          <a:cs typeface="Calibri" panose="020F0502020204030204" pitchFamily="34" charset="0"/>
                        </a:rPr>
                        <a:t>1kbps</a:t>
                      </a:r>
                      <a:endParaRPr lang="ko-KR" altLang="en-US" sz="1200" dirty="0">
                        <a:solidFill>
                          <a:schemeClr val="bg1"/>
                        </a:solidFill>
                        <a:latin typeface="Calibri" panose="020F0502020204030204" pitchFamily="34" charset="0"/>
                        <a:cs typeface="Calibri" panose="020F0502020204030204" pitchFamily="34" charset="0"/>
                      </a:endParaRPr>
                    </a:p>
                  </a:txBody>
                  <a:tcPr>
                    <a:lnB w="12700" cap="flat" cmpd="sng" algn="ctr">
                      <a:solidFill>
                        <a:schemeClr val="tx1"/>
                      </a:solidFill>
                      <a:prstDash val="solid"/>
                      <a:round/>
                      <a:headEnd type="none" w="med" len="med"/>
                      <a:tailEnd type="none" w="med" len="med"/>
                    </a:lnB>
                    <a:solidFill>
                      <a:schemeClr val="tx1"/>
                    </a:solidFill>
                  </a:tcPr>
                </a:tc>
                <a:tc>
                  <a:txBody>
                    <a:bodyPr/>
                    <a:lstStyle/>
                    <a:p>
                      <a:pPr latinLnBrk="1"/>
                      <a:r>
                        <a:rPr lang="en-US" altLang="ko-KR" sz="1200" dirty="0">
                          <a:solidFill>
                            <a:schemeClr val="bg1"/>
                          </a:solidFill>
                          <a:latin typeface="Calibri" panose="020F0502020204030204" pitchFamily="34" charset="0"/>
                          <a:cs typeface="Calibri" panose="020F0502020204030204" pitchFamily="34" charset="0"/>
                        </a:rPr>
                        <a:t>2kbps</a:t>
                      </a:r>
                      <a:endParaRPr lang="ko-KR" altLang="en-US" sz="1200" dirty="0">
                        <a:solidFill>
                          <a:schemeClr val="bg1"/>
                        </a:solidFill>
                        <a:latin typeface="Calibri" panose="020F0502020204030204" pitchFamily="34" charset="0"/>
                        <a:cs typeface="Calibri" panose="020F0502020204030204" pitchFamily="34" charset="0"/>
                      </a:endParaRPr>
                    </a:p>
                  </a:txBody>
                  <a:tcPr>
                    <a:lnB w="12700" cap="flat" cmpd="sng" algn="ctr">
                      <a:solidFill>
                        <a:schemeClr val="tx1"/>
                      </a:solidFill>
                      <a:prstDash val="solid"/>
                      <a:round/>
                      <a:headEnd type="none" w="med" len="med"/>
                      <a:tailEnd type="none" w="med" len="med"/>
                    </a:lnB>
                    <a:solidFill>
                      <a:schemeClr val="tx1"/>
                    </a:solidFill>
                  </a:tcPr>
                </a:tc>
                <a:tc>
                  <a:txBody>
                    <a:bodyPr/>
                    <a:lstStyle/>
                    <a:p>
                      <a:pPr latinLnBrk="1"/>
                      <a:r>
                        <a:rPr lang="en-US" altLang="ko-KR" sz="1200" dirty="0">
                          <a:solidFill>
                            <a:schemeClr val="bg1"/>
                          </a:solidFill>
                          <a:latin typeface="Calibri" panose="020F0502020204030204" pitchFamily="34" charset="0"/>
                          <a:cs typeface="Calibri" panose="020F0502020204030204" pitchFamily="34" charset="0"/>
                        </a:rPr>
                        <a:t>3kbps</a:t>
                      </a:r>
                      <a:endParaRPr lang="ko-KR" altLang="en-US" sz="1200" dirty="0">
                        <a:solidFill>
                          <a:schemeClr val="bg1"/>
                        </a:solidFill>
                        <a:latin typeface="Calibri" panose="020F0502020204030204" pitchFamily="34" charset="0"/>
                        <a:cs typeface="Calibri" panose="020F0502020204030204" pitchFamily="34" charset="0"/>
                      </a:endParaRPr>
                    </a:p>
                  </a:txBody>
                  <a:tcPr>
                    <a:lnB w="12700" cap="flat" cmpd="sng" algn="ctr">
                      <a:solidFill>
                        <a:schemeClr val="tx1"/>
                      </a:solidFill>
                      <a:prstDash val="solid"/>
                      <a:round/>
                      <a:headEnd type="none" w="med" len="med"/>
                      <a:tailEnd type="none" w="med" len="med"/>
                    </a:lnB>
                    <a:solidFill>
                      <a:schemeClr val="tx1"/>
                    </a:solidFill>
                  </a:tcPr>
                </a:tc>
                <a:extLst>
                  <a:ext uri="{0D108BD9-81ED-4DB2-BD59-A6C34878D82A}">
                    <a16:rowId xmlns:a16="http://schemas.microsoft.com/office/drawing/2014/main" val="907752405"/>
                  </a:ext>
                </a:extLst>
              </a:tr>
              <a:tr h="235196">
                <a:tc>
                  <a:txBody>
                    <a:bodyPr/>
                    <a:lstStyle/>
                    <a:p>
                      <a:pPr latinLnBrk="1"/>
                      <a:r>
                        <a:rPr lang="en-US" altLang="ko-KR" sz="1200" dirty="0">
                          <a:latin typeface="Calibri" panose="020F0502020204030204" pitchFamily="34" charset="0"/>
                          <a:cs typeface="Calibri" panose="020F0502020204030204" pitchFamily="34" charset="0"/>
                        </a:rPr>
                        <a:t>Call Setup</a:t>
                      </a:r>
                      <a:endParaRPr lang="ko-KR" altLang="en-US" sz="120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10.5 </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7.1 </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6.0 </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5498701"/>
                  </a:ext>
                </a:extLst>
              </a:tr>
              <a:tr h="235196">
                <a:tc gridSpan="4">
                  <a:txBody>
                    <a:bodyPr/>
                    <a:lstStyle/>
                    <a:p>
                      <a:pPr latinLnBrk="1"/>
                      <a:r>
                        <a:rPr lang="en-US" altLang="ko-KR" sz="1200" dirty="0">
                          <a:latin typeface="Calibri" panose="020F0502020204030204" pitchFamily="34" charset="0"/>
                          <a:cs typeface="Calibri" panose="020F0502020204030204" pitchFamily="34" charset="0"/>
                        </a:rPr>
                        <a:t>Compression ratio: 30%</a:t>
                      </a:r>
                    </a:p>
                    <a:p>
                      <a:pPr latinLnBrk="1"/>
                      <a:r>
                        <a:rPr lang="en-US" altLang="ko-KR" sz="1200" dirty="0">
                          <a:latin typeface="Calibri" panose="020F0502020204030204" pitchFamily="34" charset="0"/>
                          <a:cs typeface="Calibri" panose="020F0502020204030204" pitchFamily="34" charset="0"/>
                        </a:rPr>
                        <a:t>No EDT/CP opt is used.</a:t>
                      </a:r>
                      <a:endParaRPr lang="ko-KR" altLang="en-US" sz="120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r" fontAlgn="ctr"/>
                      <a:endParaRPr lang="en-US" altLang="ko-KR" sz="1200" b="0" i="0" u="none" strike="noStrike" dirty="0">
                        <a:solidFill>
                          <a:srgbClr val="000000"/>
                        </a:solidFill>
                        <a:effectLst/>
                        <a:latin typeface="Calibri" panose="020F0502020204030204" pitchFamily="34" charset="0"/>
                        <a:ea typeface="맑은 고딕" panose="020B0503020000020004" pitchFamily="50" charset="-127"/>
                      </a:endParaRPr>
                    </a:p>
                  </a:txBody>
                  <a:tcPr marL="9525" marR="14287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r" fontAlgn="ctr"/>
                      <a:endParaRPr lang="en-US" altLang="ko-KR" sz="1200" b="0" i="0" u="none" strike="noStrike" dirty="0">
                        <a:solidFill>
                          <a:srgbClr val="FF0000"/>
                        </a:solidFill>
                        <a:effectLst/>
                        <a:latin typeface="Calibri" panose="020F0502020204030204" pitchFamily="34" charset="0"/>
                        <a:ea typeface="맑은 고딕" panose="020B0503020000020004" pitchFamily="50" charset="-127"/>
                      </a:endParaRPr>
                    </a:p>
                  </a:txBody>
                  <a:tcPr marL="9525" marR="14287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r" fontAlgn="ctr"/>
                      <a:endParaRPr lang="en-US" altLang="ko-KR" sz="1200" b="0" i="0" u="none" strike="noStrike" dirty="0">
                        <a:solidFill>
                          <a:srgbClr val="FF0000"/>
                        </a:solidFill>
                        <a:effectLst/>
                        <a:latin typeface="Calibri" panose="020F0502020204030204" pitchFamily="34" charset="0"/>
                        <a:ea typeface="맑은 고딕" panose="020B0503020000020004" pitchFamily="50" charset="-127"/>
                      </a:endParaRPr>
                    </a:p>
                  </a:txBody>
                  <a:tcPr marL="9525" marR="14287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4822161"/>
                  </a:ext>
                </a:extLst>
              </a:tr>
            </a:tbl>
          </a:graphicData>
        </a:graphic>
      </p:graphicFrame>
      <p:sp>
        <p:nvSpPr>
          <p:cNvPr id="12" name="Content Placeholder 2">
            <a:extLst>
              <a:ext uri="{FF2B5EF4-FFF2-40B4-BE49-F238E27FC236}">
                <a16:creationId xmlns:a16="http://schemas.microsoft.com/office/drawing/2014/main" id="{ED1ABF90-332E-E81D-D513-B2F4BFED3E7E}"/>
              </a:ext>
            </a:extLst>
          </p:cNvPr>
          <p:cNvSpPr txBox="1">
            <a:spLocks/>
          </p:cNvSpPr>
          <p:nvPr/>
        </p:nvSpPr>
        <p:spPr>
          <a:xfrm>
            <a:off x="6376995" y="4387804"/>
            <a:ext cx="1987354" cy="351616"/>
          </a:xfrm>
          <a:prstGeom prst="rect">
            <a:avLst/>
          </a:prstGeom>
        </p:spPr>
        <p:txBody>
          <a:bodyPr/>
          <a:lstStyle>
            <a:lvl1pPr marL="228600" indent="-228600" algn="l" defTabSz="914400" rtl="0" eaLnBrk="1" latinLnBrk="1" hangingPunct="1">
              <a:lnSpc>
                <a:spcPct val="100000"/>
              </a:lnSpc>
              <a:spcBef>
                <a:spcPts val="1000"/>
              </a:spcBef>
              <a:buFont typeface="Wingdings" panose="05000000000000000000" pitchFamily="2" charset="2"/>
              <a:buChar char="§"/>
              <a:defRPr lang="ko-KR" altLang="en-US" sz="2400" b="1" kern="1200" spc="-30" baseline="0" dirty="0" smtClean="0">
                <a:ln>
                  <a:solidFill>
                    <a:schemeClr val="accent1">
                      <a:alpha val="0"/>
                    </a:schemeClr>
                  </a:solidFill>
                </a:ln>
                <a:solidFill>
                  <a:schemeClr val="tx1"/>
                </a:solidFill>
                <a:latin typeface="Calibri" panose="020F0502020204030204" pitchFamily="34" charset="0"/>
                <a:ea typeface="+mn-ea"/>
                <a:cs typeface="Calibri" pitchFamily="34" charset="0"/>
              </a:defRPr>
            </a:lvl1pPr>
            <a:lvl2pPr marL="685800" indent="-228600" algn="l" defTabSz="914400" rtl="0" eaLnBrk="1" latinLnBrk="1"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1" hangingPunct="1">
              <a:lnSpc>
                <a:spcPct val="100000"/>
              </a:lnSpc>
              <a:spcBef>
                <a:spcPts val="500"/>
              </a:spcBef>
              <a:buFont typeface="맑은 고딕" panose="020B0503020000020004" pitchFamily="50" charset="-127"/>
              <a:buChar char="-"/>
              <a:defRPr sz="18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400" kern="1200">
                <a:solidFill>
                  <a:schemeClr val="accent5">
                    <a:lumMod val="75000"/>
                  </a:schemeClr>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400" kern="1200">
                <a:solidFill>
                  <a:schemeClr val="accent5">
                    <a:lumMod val="75000"/>
                  </a:schemeClr>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ko-KR" sz="1400" b="0" dirty="0"/>
              <a:t>IMS call setup time</a:t>
            </a:r>
          </a:p>
        </p:txBody>
      </p:sp>
    </p:spTree>
    <p:extLst>
      <p:ext uri="{BB962C8B-B14F-4D97-AF65-F5344CB8AC3E}">
        <p14:creationId xmlns:p14="http://schemas.microsoft.com/office/powerpoint/2010/main" val="26243899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F00AD8-06BB-D96F-1A10-8CA5DB0361B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DE80FC-AC5C-5A16-8060-956DC3178858}"/>
              </a:ext>
            </a:extLst>
          </p:cNvPr>
          <p:cNvSpPr>
            <a:spLocks noGrp="1"/>
          </p:cNvSpPr>
          <p:nvPr>
            <p:ph type="title"/>
          </p:nvPr>
        </p:nvSpPr>
        <p:spPr/>
        <p:txBody>
          <a:bodyPr>
            <a:noAutofit/>
          </a:bodyPr>
          <a:lstStyle/>
          <a:p>
            <a:r>
              <a:rPr lang="en-US" altLang="ko-KR" sz="2400" dirty="0"/>
              <a:t>Observation #3. Call Setup Time Reduction on Service Request Time</a:t>
            </a:r>
            <a:endParaRPr lang="ko-KR" altLang="en-US" sz="2400" dirty="0"/>
          </a:p>
        </p:txBody>
      </p:sp>
      <p:sp>
        <p:nvSpPr>
          <p:cNvPr id="4" name="Slide Number Placeholder 3">
            <a:extLst>
              <a:ext uri="{FF2B5EF4-FFF2-40B4-BE49-F238E27FC236}">
                <a16:creationId xmlns:a16="http://schemas.microsoft.com/office/drawing/2014/main" id="{D0794FF9-7946-6CBD-A443-0D534F0AD6FA}"/>
              </a:ext>
            </a:extLst>
          </p:cNvPr>
          <p:cNvSpPr>
            <a:spLocks noGrp="1"/>
          </p:cNvSpPr>
          <p:nvPr>
            <p:ph type="sldNum" sz="quarter" idx="12"/>
          </p:nvPr>
        </p:nvSpPr>
        <p:spPr/>
        <p:txBody>
          <a:bodyPr/>
          <a:lstStyle/>
          <a:p>
            <a:fld id="{25F5DF48-2534-4513-BD43-E3E90888DDC1}" type="slidenum">
              <a:rPr lang="ko-KR" altLang="en-US" smtClean="0"/>
              <a:pPr/>
              <a:t>14</a:t>
            </a:fld>
            <a:endParaRPr lang="ko-KR" altLang="en-US" dirty="0"/>
          </a:p>
        </p:txBody>
      </p:sp>
      <p:sp>
        <p:nvSpPr>
          <p:cNvPr id="5" name="내용 개체 틀 4">
            <a:extLst>
              <a:ext uri="{FF2B5EF4-FFF2-40B4-BE49-F238E27FC236}">
                <a16:creationId xmlns:a16="http://schemas.microsoft.com/office/drawing/2014/main" id="{CBD6AE2C-79C6-45BC-8802-A08660862D78}"/>
              </a:ext>
            </a:extLst>
          </p:cNvPr>
          <p:cNvSpPr>
            <a:spLocks noGrp="1"/>
          </p:cNvSpPr>
          <p:nvPr>
            <p:ph idx="1"/>
          </p:nvPr>
        </p:nvSpPr>
        <p:spPr>
          <a:xfrm>
            <a:off x="320510" y="912694"/>
            <a:ext cx="7260629" cy="1308333"/>
          </a:xfrm>
        </p:spPr>
        <p:txBody>
          <a:bodyPr/>
          <a:lstStyle/>
          <a:p>
            <a:r>
              <a:rPr lang="en-US" altLang="ko-KR" sz="1600" b="0" dirty="0"/>
              <a:t>A user can place a call when the UE is in idle state. </a:t>
            </a:r>
            <a:r>
              <a:rPr lang="en-US" altLang="ko-KR" sz="1600" b="0" dirty="0" err="1"/>
              <a:t>CIoT</a:t>
            </a:r>
            <a:r>
              <a:rPr lang="en-US" altLang="ko-KR" sz="1600" b="0" dirty="0"/>
              <a:t> EPS Optimization can reduce Service Request Time</a:t>
            </a:r>
          </a:p>
          <a:p>
            <a:r>
              <a:rPr lang="en-US" altLang="ko-KR" sz="1600" b="0" dirty="0"/>
              <a:t>Service Request Delay can be reduced for (1kbps for radio)</a:t>
            </a:r>
          </a:p>
          <a:p>
            <a:pPr lvl="1"/>
            <a:r>
              <a:rPr lang="en-US" altLang="ko-KR" sz="1200" dirty="0"/>
              <a:t>CP </a:t>
            </a:r>
            <a:r>
              <a:rPr lang="en-US" altLang="ko-KR" sz="1200" dirty="0" err="1"/>
              <a:t>CIoT</a:t>
            </a:r>
            <a:r>
              <a:rPr lang="en-US" altLang="ko-KR" sz="1200" dirty="0"/>
              <a:t> EPS optimization: 0.7 sec</a:t>
            </a:r>
          </a:p>
          <a:p>
            <a:pPr lvl="1"/>
            <a:r>
              <a:rPr lang="en-US" altLang="ko-KR" sz="1200" dirty="0"/>
              <a:t>UP </a:t>
            </a:r>
            <a:r>
              <a:rPr lang="en-US" altLang="ko-KR" sz="1200" dirty="0" err="1"/>
              <a:t>CIoT</a:t>
            </a:r>
            <a:r>
              <a:rPr lang="en-US" altLang="ko-KR" sz="1200" dirty="0"/>
              <a:t> EPS optimization: 1.0 sec</a:t>
            </a:r>
          </a:p>
          <a:p>
            <a:pPr marL="457200" lvl="1" indent="0">
              <a:buNone/>
            </a:pPr>
            <a:endParaRPr lang="en-US" altLang="ko-KR" sz="1200" dirty="0"/>
          </a:p>
        </p:txBody>
      </p:sp>
      <p:sp>
        <p:nvSpPr>
          <p:cNvPr id="11" name="Content Placeholder 2">
            <a:extLst>
              <a:ext uri="{FF2B5EF4-FFF2-40B4-BE49-F238E27FC236}">
                <a16:creationId xmlns:a16="http://schemas.microsoft.com/office/drawing/2014/main" id="{1B3E6AB8-AB8A-45B5-8B72-E1219D9706F6}"/>
              </a:ext>
            </a:extLst>
          </p:cNvPr>
          <p:cNvSpPr txBox="1">
            <a:spLocks/>
          </p:cNvSpPr>
          <p:nvPr/>
        </p:nvSpPr>
        <p:spPr>
          <a:xfrm>
            <a:off x="306701" y="1975888"/>
            <a:ext cx="5474372" cy="1530367"/>
          </a:xfrm>
          <a:prstGeom prst="rect">
            <a:avLst/>
          </a:prstGeom>
        </p:spPr>
        <p:txBody>
          <a:bodyPr/>
          <a:lstStyle>
            <a:lvl1pPr marL="228600" indent="-228600" algn="l" defTabSz="914400" rtl="0" eaLnBrk="1" latinLnBrk="1" hangingPunct="1">
              <a:lnSpc>
                <a:spcPct val="100000"/>
              </a:lnSpc>
              <a:spcBef>
                <a:spcPts val="1000"/>
              </a:spcBef>
              <a:buFont typeface="Wingdings" panose="05000000000000000000" pitchFamily="2" charset="2"/>
              <a:buChar char="§"/>
              <a:defRPr lang="ko-KR" altLang="en-US" sz="2400" b="1" kern="1200" spc="-30" baseline="0" dirty="0" smtClean="0">
                <a:ln>
                  <a:solidFill>
                    <a:schemeClr val="accent1">
                      <a:alpha val="0"/>
                    </a:schemeClr>
                  </a:solidFill>
                </a:ln>
                <a:solidFill>
                  <a:schemeClr val="tx1"/>
                </a:solidFill>
                <a:latin typeface="Calibri" panose="020F0502020204030204" pitchFamily="34" charset="0"/>
                <a:ea typeface="+mn-ea"/>
                <a:cs typeface="Calibri" pitchFamily="34" charset="0"/>
              </a:defRPr>
            </a:lvl1pPr>
            <a:lvl2pPr marL="685800" indent="-228600" algn="l" defTabSz="914400" rtl="0" eaLnBrk="1" latinLnBrk="1"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1" hangingPunct="1">
              <a:lnSpc>
                <a:spcPct val="100000"/>
              </a:lnSpc>
              <a:spcBef>
                <a:spcPts val="500"/>
              </a:spcBef>
              <a:buFont typeface="맑은 고딕" panose="020B0503020000020004" pitchFamily="50" charset="-127"/>
              <a:buChar char="-"/>
              <a:defRPr sz="18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400" kern="1200">
                <a:solidFill>
                  <a:schemeClr val="accent5">
                    <a:lumMod val="75000"/>
                  </a:schemeClr>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400" kern="1200">
                <a:solidFill>
                  <a:schemeClr val="accent5">
                    <a:lumMod val="75000"/>
                  </a:schemeClr>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buNone/>
            </a:pPr>
            <a:endParaRPr lang="en-US" altLang="ko-KR" sz="1600" dirty="0"/>
          </a:p>
        </p:txBody>
      </p:sp>
      <p:sp>
        <p:nvSpPr>
          <p:cNvPr id="13" name="직사각형 12">
            <a:extLst>
              <a:ext uri="{FF2B5EF4-FFF2-40B4-BE49-F238E27FC236}">
                <a16:creationId xmlns:a16="http://schemas.microsoft.com/office/drawing/2014/main" id="{45E93284-CC06-4C6F-BDFE-E33819DC2F96}"/>
              </a:ext>
            </a:extLst>
          </p:cNvPr>
          <p:cNvSpPr/>
          <p:nvPr/>
        </p:nvSpPr>
        <p:spPr>
          <a:xfrm>
            <a:off x="678190" y="2705100"/>
            <a:ext cx="5569494" cy="3766568"/>
          </a:xfrm>
          <a:prstGeom prst="rect">
            <a:avLst/>
          </a:prstGeom>
          <a:solidFill>
            <a:schemeClr val="accent1">
              <a:lumMod val="20000"/>
              <a:lumOff val="80000"/>
            </a:schemeClr>
          </a:solidFill>
          <a:ln>
            <a:solidFill>
              <a:schemeClr val="accent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ln>
                <a:solidFill>
                  <a:schemeClr val="tx1"/>
                </a:solidFill>
              </a:ln>
              <a:noFill/>
            </a:endParaRPr>
          </a:p>
        </p:txBody>
      </p:sp>
      <p:sp>
        <p:nvSpPr>
          <p:cNvPr id="16" name="직사각형 15">
            <a:extLst>
              <a:ext uri="{FF2B5EF4-FFF2-40B4-BE49-F238E27FC236}">
                <a16:creationId xmlns:a16="http://schemas.microsoft.com/office/drawing/2014/main" id="{D9EF93C4-5AFD-425B-9D67-284FBCA15AB4}"/>
              </a:ext>
            </a:extLst>
          </p:cNvPr>
          <p:cNvSpPr/>
          <p:nvPr/>
        </p:nvSpPr>
        <p:spPr>
          <a:xfrm>
            <a:off x="1409700" y="2529508"/>
            <a:ext cx="4017524" cy="262392"/>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ko-KR" sz="1200" b="1" dirty="0"/>
              <a:t>A. CP </a:t>
            </a:r>
            <a:r>
              <a:rPr lang="en-US" altLang="ko-KR" sz="1200" b="1" dirty="0" err="1"/>
              <a:t>CIoT</a:t>
            </a:r>
            <a:r>
              <a:rPr lang="en-US" altLang="ko-KR" sz="1200" b="1" dirty="0"/>
              <a:t> EPS Optimization</a:t>
            </a:r>
            <a:endParaRPr lang="ko-KR" altLang="en-US" sz="1200" b="1" dirty="0"/>
          </a:p>
        </p:txBody>
      </p:sp>
      <p:sp>
        <p:nvSpPr>
          <p:cNvPr id="17" name="직사각형 16">
            <a:extLst>
              <a:ext uri="{FF2B5EF4-FFF2-40B4-BE49-F238E27FC236}">
                <a16:creationId xmlns:a16="http://schemas.microsoft.com/office/drawing/2014/main" id="{0F5D34AD-E650-4B28-8332-35D512D0998E}"/>
              </a:ext>
            </a:extLst>
          </p:cNvPr>
          <p:cNvSpPr/>
          <p:nvPr/>
        </p:nvSpPr>
        <p:spPr>
          <a:xfrm>
            <a:off x="1001034" y="3742487"/>
            <a:ext cx="555892" cy="27038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a:solidFill>
                  <a:schemeClr val="tx1"/>
                </a:solidFill>
              </a:rPr>
              <a:t>UE</a:t>
            </a:r>
            <a:endParaRPr lang="ko-KR" altLang="en-US" sz="1200" dirty="0">
              <a:solidFill>
                <a:schemeClr val="tx1"/>
              </a:solidFill>
            </a:endParaRPr>
          </a:p>
        </p:txBody>
      </p:sp>
      <p:sp>
        <p:nvSpPr>
          <p:cNvPr id="18" name="직사각형 17">
            <a:extLst>
              <a:ext uri="{FF2B5EF4-FFF2-40B4-BE49-F238E27FC236}">
                <a16:creationId xmlns:a16="http://schemas.microsoft.com/office/drawing/2014/main" id="{BCB3364B-7859-4311-AF6D-06EE256CBB03}"/>
              </a:ext>
            </a:extLst>
          </p:cNvPr>
          <p:cNvSpPr/>
          <p:nvPr/>
        </p:nvSpPr>
        <p:spPr>
          <a:xfrm>
            <a:off x="3236682" y="3742487"/>
            <a:ext cx="555892" cy="27038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err="1">
                <a:solidFill>
                  <a:schemeClr val="tx1"/>
                </a:solidFill>
              </a:rPr>
              <a:t>eNB</a:t>
            </a:r>
            <a:endParaRPr lang="ko-KR" altLang="en-US" sz="1200" dirty="0">
              <a:solidFill>
                <a:schemeClr val="tx1"/>
              </a:solidFill>
            </a:endParaRPr>
          </a:p>
        </p:txBody>
      </p:sp>
      <p:sp>
        <p:nvSpPr>
          <p:cNvPr id="19" name="직사각형 18">
            <a:extLst>
              <a:ext uri="{FF2B5EF4-FFF2-40B4-BE49-F238E27FC236}">
                <a16:creationId xmlns:a16="http://schemas.microsoft.com/office/drawing/2014/main" id="{8FA56387-9452-409A-B823-D24FFE341F50}"/>
              </a:ext>
            </a:extLst>
          </p:cNvPr>
          <p:cNvSpPr/>
          <p:nvPr/>
        </p:nvSpPr>
        <p:spPr>
          <a:xfrm>
            <a:off x="4374281" y="3725038"/>
            <a:ext cx="555892" cy="27038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a:solidFill>
                  <a:schemeClr val="tx1"/>
                </a:solidFill>
              </a:rPr>
              <a:t>MME</a:t>
            </a:r>
            <a:endParaRPr lang="ko-KR" altLang="en-US" sz="1200" dirty="0">
              <a:solidFill>
                <a:schemeClr val="tx1"/>
              </a:solidFill>
            </a:endParaRPr>
          </a:p>
        </p:txBody>
      </p:sp>
      <p:cxnSp>
        <p:nvCxnSpPr>
          <p:cNvPr id="20" name="직선 화살표 연결선 19">
            <a:extLst>
              <a:ext uri="{FF2B5EF4-FFF2-40B4-BE49-F238E27FC236}">
                <a16:creationId xmlns:a16="http://schemas.microsoft.com/office/drawing/2014/main" id="{C90C4ABB-1282-49EA-93D1-45B84BF3060D}"/>
              </a:ext>
            </a:extLst>
          </p:cNvPr>
          <p:cNvCxnSpPr>
            <a:cxnSpLocks/>
          </p:cNvCxnSpPr>
          <p:nvPr/>
        </p:nvCxnSpPr>
        <p:spPr>
          <a:xfrm>
            <a:off x="3527425" y="5287320"/>
            <a:ext cx="1149045" cy="4354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337CD568-7A03-4468-B395-74B800C06091}"/>
              </a:ext>
            </a:extLst>
          </p:cNvPr>
          <p:cNvSpPr txBox="1"/>
          <p:nvPr/>
        </p:nvSpPr>
        <p:spPr>
          <a:xfrm>
            <a:off x="1556926" y="4022562"/>
            <a:ext cx="1384957" cy="246221"/>
          </a:xfrm>
          <a:prstGeom prst="rect">
            <a:avLst/>
          </a:prstGeom>
          <a:noFill/>
        </p:spPr>
        <p:txBody>
          <a:bodyPr wrap="square" rtlCol="0">
            <a:spAutoFit/>
          </a:bodyPr>
          <a:lstStyle/>
          <a:p>
            <a:r>
              <a:rPr lang="en-US" altLang="ko-KR" sz="1000" dirty="0"/>
              <a:t>1. RA Preamble</a:t>
            </a:r>
            <a:endParaRPr lang="ko-KR" altLang="en-US" sz="1000" dirty="0"/>
          </a:p>
        </p:txBody>
      </p:sp>
      <p:sp>
        <p:nvSpPr>
          <p:cNvPr id="22" name="TextBox 21">
            <a:extLst>
              <a:ext uri="{FF2B5EF4-FFF2-40B4-BE49-F238E27FC236}">
                <a16:creationId xmlns:a16="http://schemas.microsoft.com/office/drawing/2014/main" id="{FCE0DD31-A72E-41C3-A997-87A7CA9C7E80}"/>
              </a:ext>
            </a:extLst>
          </p:cNvPr>
          <p:cNvSpPr txBox="1"/>
          <p:nvPr/>
        </p:nvSpPr>
        <p:spPr>
          <a:xfrm>
            <a:off x="3497558" y="5045994"/>
            <a:ext cx="1709565" cy="246221"/>
          </a:xfrm>
          <a:prstGeom prst="rect">
            <a:avLst/>
          </a:prstGeom>
          <a:noFill/>
        </p:spPr>
        <p:txBody>
          <a:bodyPr wrap="square" rtlCol="0">
            <a:spAutoFit/>
          </a:bodyPr>
          <a:lstStyle/>
          <a:p>
            <a:r>
              <a:rPr lang="en-US" altLang="ko-KR" sz="1000" dirty="0"/>
              <a:t>4. Initial UE Message</a:t>
            </a:r>
            <a:endParaRPr lang="ko-KR" altLang="en-US" sz="1000" dirty="0"/>
          </a:p>
        </p:txBody>
      </p:sp>
      <p:cxnSp>
        <p:nvCxnSpPr>
          <p:cNvPr id="23" name="직선 화살표 연결선 22">
            <a:extLst>
              <a:ext uri="{FF2B5EF4-FFF2-40B4-BE49-F238E27FC236}">
                <a16:creationId xmlns:a16="http://schemas.microsoft.com/office/drawing/2014/main" id="{35E71491-52C2-4ADC-809B-942433E9E3A0}"/>
              </a:ext>
            </a:extLst>
          </p:cNvPr>
          <p:cNvCxnSpPr>
            <a:cxnSpLocks/>
          </p:cNvCxnSpPr>
          <p:nvPr/>
        </p:nvCxnSpPr>
        <p:spPr>
          <a:xfrm>
            <a:off x="1308117" y="4851506"/>
            <a:ext cx="2223077" cy="420319"/>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직선 화살표 연결선 23">
            <a:extLst>
              <a:ext uri="{FF2B5EF4-FFF2-40B4-BE49-F238E27FC236}">
                <a16:creationId xmlns:a16="http://schemas.microsoft.com/office/drawing/2014/main" id="{E870EA1B-7D86-45F1-BA8E-62B4A6B5DFA0}"/>
              </a:ext>
            </a:extLst>
          </p:cNvPr>
          <p:cNvCxnSpPr>
            <a:cxnSpLocks/>
          </p:cNvCxnSpPr>
          <p:nvPr/>
        </p:nvCxnSpPr>
        <p:spPr>
          <a:xfrm flipV="1">
            <a:off x="1284533" y="4492552"/>
            <a:ext cx="2226945" cy="365760"/>
          </a:xfrm>
          <a:prstGeom prst="straightConnector1">
            <a:avLst/>
          </a:prstGeom>
          <a:ln w="1905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5" name="직선 화살표 연결선 24">
            <a:extLst>
              <a:ext uri="{FF2B5EF4-FFF2-40B4-BE49-F238E27FC236}">
                <a16:creationId xmlns:a16="http://schemas.microsoft.com/office/drawing/2014/main" id="{F48B5BD4-D39E-437E-923C-1C2D2202940E}"/>
              </a:ext>
            </a:extLst>
          </p:cNvPr>
          <p:cNvCxnSpPr>
            <a:cxnSpLocks/>
          </p:cNvCxnSpPr>
          <p:nvPr/>
        </p:nvCxnSpPr>
        <p:spPr>
          <a:xfrm>
            <a:off x="1278980" y="4233875"/>
            <a:ext cx="2235648" cy="21730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3D31C817-D205-456D-B090-B6B80D838723}"/>
              </a:ext>
            </a:extLst>
          </p:cNvPr>
          <p:cNvSpPr txBox="1"/>
          <p:nvPr/>
        </p:nvSpPr>
        <p:spPr>
          <a:xfrm>
            <a:off x="3503836" y="4312122"/>
            <a:ext cx="1129687" cy="276999"/>
          </a:xfrm>
          <a:prstGeom prst="rect">
            <a:avLst/>
          </a:prstGeom>
          <a:noFill/>
        </p:spPr>
        <p:txBody>
          <a:bodyPr wrap="square" rtlCol="0">
            <a:spAutoFit/>
          </a:bodyPr>
          <a:lstStyle/>
          <a:p>
            <a:r>
              <a:rPr lang="en-US" altLang="ko-KR" sz="1200" dirty="0"/>
              <a:t>TA, UL grant</a:t>
            </a:r>
            <a:endParaRPr lang="ko-KR" altLang="en-US" sz="1200" dirty="0"/>
          </a:p>
        </p:txBody>
      </p:sp>
      <p:cxnSp>
        <p:nvCxnSpPr>
          <p:cNvPr id="27" name="직선 연결선 26">
            <a:extLst>
              <a:ext uri="{FF2B5EF4-FFF2-40B4-BE49-F238E27FC236}">
                <a16:creationId xmlns:a16="http://schemas.microsoft.com/office/drawing/2014/main" id="{069F97C7-4B76-4923-9992-D8D7358328B8}"/>
              </a:ext>
            </a:extLst>
          </p:cNvPr>
          <p:cNvCxnSpPr>
            <a:cxnSpLocks/>
          </p:cNvCxnSpPr>
          <p:nvPr/>
        </p:nvCxnSpPr>
        <p:spPr>
          <a:xfrm>
            <a:off x="1269510" y="4012030"/>
            <a:ext cx="10964" cy="227976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93D6F95C-C7D9-4D80-82B1-85E8E9B561EC}"/>
              </a:ext>
            </a:extLst>
          </p:cNvPr>
          <p:cNvSpPr txBox="1"/>
          <p:nvPr/>
        </p:nvSpPr>
        <p:spPr>
          <a:xfrm>
            <a:off x="1560736" y="4479762"/>
            <a:ext cx="1762700" cy="246221"/>
          </a:xfrm>
          <a:prstGeom prst="rect">
            <a:avLst/>
          </a:prstGeom>
          <a:noFill/>
        </p:spPr>
        <p:txBody>
          <a:bodyPr wrap="square" rtlCol="0">
            <a:spAutoFit/>
          </a:bodyPr>
          <a:lstStyle/>
          <a:p>
            <a:r>
              <a:rPr lang="en-US" altLang="ko-KR" sz="1000" dirty="0"/>
              <a:t>2. RAR</a:t>
            </a:r>
            <a:endParaRPr lang="ko-KR" altLang="en-US" sz="1000" dirty="0"/>
          </a:p>
        </p:txBody>
      </p:sp>
      <p:cxnSp>
        <p:nvCxnSpPr>
          <p:cNvPr id="29" name="직선 화살표 연결선 28">
            <a:extLst>
              <a:ext uri="{FF2B5EF4-FFF2-40B4-BE49-F238E27FC236}">
                <a16:creationId xmlns:a16="http://schemas.microsoft.com/office/drawing/2014/main" id="{1CDB48E7-FC8B-4A87-A8D6-4DA373366DFE}"/>
              </a:ext>
            </a:extLst>
          </p:cNvPr>
          <p:cNvCxnSpPr>
            <a:cxnSpLocks/>
          </p:cNvCxnSpPr>
          <p:nvPr/>
        </p:nvCxnSpPr>
        <p:spPr>
          <a:xfrm flipV="1">
            <a:off x="1318660" y="5564540"/>
            <a:ext cx="2229751" cy="339090"/>
          </a:xfrm>
          <a:prstGeom prst="straightConnector1">
            <a:avLst/>
          </a:prstGeom>
          <a:ln w="1270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AAE3E3DB-AECC-4F6C-86AA-7E9CC032DD0F}"/>
              </a:ext>
            </a:extLst>
          </p:cNvPr>
          <p:cNvSpPr txBox="1"/>
          <p:nvPr/>
        </p:nvSpPr>
        <p:spPr>
          <a:xfrm>
            <a:off x="1582837" y="4892221"/>
            <a:ext cx="2095500" cy="400110"/>
          </a:xfrm>
          <a:prstGeom prst="rect">
            <a:avLst/>
          </a:prstGeom>
          <a:noFill/>
        </p:spPr>
        <p:txBody>
          <a:bodyPr wrap="square" rtlCol="0">
            <a:spAutoFit/>
          </a:bodyPr>
          <a:lstStyle/>
          <a:p>
            <a:r>
              <a:rPr lang="en-US" altLang="ko-KR" sz="1000" dirty="0"/>
              <a:t>3. </a:t>
            </a:r>
            <a:r>
              <a:rPr lang="en-US" altLang="ko-KR" sz="1000" dirty="0" err="1"/>
              <a:t>RRCEarlyDataRequest</a:t>
            </a:r>
            <a:endParaRPr lang="en-US" altLang="ko-KR" sz="1000" dirty="0"/>
          </a:p>
          <a:p>
            <a:r>
              <a:rPr lang="en-US" altLang="ko-KR" sz="1000" dirty="0"/>
              <a:t>    (Service Request)</a:t>
            </a:r>
            <a:endParaRPr lang="ko-KR" altLang="en-US" sz="1000" dirty="0"/>
          </a:p>
        </p:txBody>
      </p:sp>
      <p:cxnSp>
        <p:nvCxnSpPr>
          <p:cNvPr id="31" name="직선 화살표 연결선 30">
            <a:extLst>
              <a:ext uri="{FF2B5EF4-FFF2-40B4-BE49-F238E27FC236}">
                <a16:creationId xmlns:a16="http://schemas.microsoft.com/office/drawing/2014/main" id="{7E4B21D8-7323-48ED-949A-BE1A1547EFD4}"/>
              </a:ext>
            </a:extLst>
          </p:cNvPr>
          <p:cNvCxnSpPr>
            <a:cxnSpLocks/>
          </p:cNvCxnSpPr>
          <p:nvPr/>
        </p:nvCxnSpPr>
        <p:spPr>
          <a:xfrm flipH="1">
            <a:off x="3535706" y="5410694"/>
            <a:ext cx="1140765" cy="11640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F5B01423-5A1A-4930-A67C-B0A6B64DFEDF}"/>
              </a:ext>
            </a:extLst>
          </p:cNvPr>
          <p:cNvSpPr txBox="1"/>
          <p:nvPr/>
        </p:nvSpPr>
        <p:spPr>
          <a:xfrm>
            <a:off x="1600763" y="5685580"/>
            <a:ext cx="1854200" cy="400110"/>
          </a:xfrm>
          <a:prstGeom prst="rect">
            <a:avLst/>
          </a:prstGeom>
          <a:noFill/>
        </p:spPr>
        <p:txBody>
          <a:bodyPr wrap="square" rtlCol="0">
            <a:spAutoFit/>
          </a:bodyPr>
          <a:lstStyle/>
          <a:p>
            <a:r>
              <a:rPr lang="en-US" altLang="ko-KR" sz="1000" dirty="0"/>
              <a:t>8. </a:t>
            </a:r>
            <a:r>
              <a:rPr lang="en-US" altLang="ko-KR" sz="1000" dirty="0" err="1"/>
              <a:t>RRCEarlyDataComplete</a:t>
            </a:r>
            <a:endParaRPr lang="en-US" altLang="ko-KR" sz="1000" dirty="0"/>
          </a:p>
          <a:p>
            <a:r>
              <a:rPr lang="en-US" altLang="ko-KR" sz="1000" dirty="0"/>
              <a:t>   (Service Accept)</a:t>
            </a:r>
            <a:endParaRPr lang="ko-KR" altLang="en-US" sz="1000" dirty="0"/>
          </a:p>
        </p:txBody>
      </p:sp>
      <p:cxnSp>
        <p:nvCxnSpPr>
          <p:cNvPr id="33" name="직선 연결선 32">
            <a:extLst>
              <a:ext uri="{FF2B5EF4-FFF2-40B4-BE49-F238E27FC236}">
                <a16:creationId xmlns:a16="http://schemas.microsoft.com/office/drawing/2014/main" id="{C36E2ADA-1408-4053-9655-02E0DCF8B742}"/>
              </a:ext>
            </a:extLst>
          </p:cNvPr>
          <p:cNvCxnSpPr>
            <a:cxnSpLocks/>
          </p:cNvCxnSpPr>
          <p:nvPr/>
        </p:nvCxnSpPr>
        <p:spPr>
          <a:xfrm flipV="1">
            <a:off x="975553" y="4456709"/>
            <a:ext cx="2649222" cy="31687"/>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직선 연결선 33">
            <a:extLst>
              <a:ext uri="{FF2B5EF4-FFF2-40B4-BE49-F238E27FC236}">
                <a16:creationId xmlns:a16="http://schemas.microsoft.com/office/drawing/2014/main" id="{99F5008B-A950-45A3-96E9-21BD50AE0CFE}"/>
              </a:ext>
            </a:extLst>
          </p:cNvPr>
          <p:cNvCxnSpPr>
            <a:cxnSpLocks/>
          </p:cNvCxnSpPr>
          <p:nvPr/>
        </p:nvCxnSpPr>
        <p:spPr>
          <a:xfrm flipV="1">
            <a:off x="975553" y="4207738"/>
            <a:ext cx="2649222" cy="31687"/>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직선 연결선 34">
            <a:extLst>
              <a:ext uri="{FF2B5EF4-FFF2-40B4-BE49-F238E27FC236}">
                <a16:creationId xmlns:a16="http://schemas.microsoft.com/office/drawing/2014/main" id="{5C0B35CF-68EF-4AA4-9D52-008129C9BE56}"/>
              </a:ext>
            </a:extLst>
          </p:cNvPr>
          <p:cNvCxnSpPr>
            <a:cxnSpLocks/>
          </p:cNvCxnSpPr>
          <p:nvPr/>
        </p:nvCxnSpPr>
        <p:spPr>
          <a:xfrm flipV="1">
            <a:off x="975553" y="4827902"/>
            <a:ext cx="2649222" cy="31687"/>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직선 연결선 35">
            <a:extLst>
              <a:ext uri="{FF2B5EF4-FFF2-40B4-BE49-F238E27FC236}">
                <a16:creationId xmlns:a16="http://schemas.microsoft.com/office/drawing/2014/main" id="{BD66D09A-8C95-46E3-A90D-CCD36A65CB84}"/>
              </a:ext>
            </a:extLst>
          </p:cNvPr>
          <p:cNvCxnSpPr>
            <a:cxnSpLocks/>
          </p:cNvCxnSpPr>
          <p:nvPr/>
        </p:nvCxnSpPr>
        <p:spPr>
          <a:xfrm flipV="1">
            <a:off x="975553" y="5264782"/>
            <a:ext cx="2649222" cy="31687"/>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직선 연결선 36">
            <a:extLst>
              <a:ext uri="{FF2B5EF4-FFF2-40B4-BE49-F238E27FC236}">
                <a16:creationId xmlns:a16="http://schemas.microsoft.com/office/drawing/2014/main" id="{C0F9E43A-28A4-4782-BD2F-8A3B50C04B86}"/>
              </a:ext>
            </a:extLst>
          </p:cNvPr>
          <p:cNvCxnSpPr>
            <a:cxnSpLocks/>
          </p:cNvCxnSpPr>
          <p:nvPr/>
        </p:nvCxnSpPr>
        <p:spPr>
          <a:xfrm flipV="1">
            <a:off x="975553" y="5624071"/>
            <a:ext cx="4557130" cy="11056"/>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직선 연결선 37">
            <a:extLst>
              <a:ext uri="{FF2B5EF4-FFF2-40B4-BE49-F238E27FC236}">
                <a16:creationId xmlns:a16="http://schemas.microsoft.com/office/drawing/2014/main" id="{C1B2A9F5-11CF-47F6-BDAD-C9C306FA8868}"/>
              </a:ext>
            </a:extLst>
          </p:cNvPr>
          <p:cNvCxnSpPr>
            <a:cxnSpLocks/>
          </p:cNvCxnSpPr>
          <p:nvPr/>
        </p:nvCxnSpPr>
        <p:spPr>
          <a:xfrm flipV="1">
            <a:off x="982935" y="5899143"/>
            <a:ext cx="2732973" cy="26406"/>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직선 연결선 38">
            <a:extLst>
              <a:ext uri="{FF2B5EF4-FFF2-40B4-BE49-F238E27FC236}">
                <a16:creationId xmlns:a16="http://schemas.microsoft.com/office/drawing/2014/main" id="{5AEA03EE-0980-4A4C-8542-A98CA8D73779}"/>
              </a:ext>
            </a:extLst>
          </p:cNvPr>
          <p:cNvCxnSpPr>
            <a:cxnSpLocks/>
          </p:cNvCxnSpPr>
          <p:nvPr/>
        </p:nvCxnSpPr>
        <p:spPr>
          <a:xfrm>
            <a:off x="3502170" y="4033217"/>
            <a:ext cx="10964" cy="227976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직선 연결선 39">
            <a:extLst>
              <a:ext uri="{FF2B5EF4-FFF2-40B4-BE49-F238E27FC236}">
                <a16:creationId xmlns:a16="http://schemas.microsoft.com/office/drawing/2014/main" id="{F4890AA0-490F-47BC-AC13-2E60E18BDDD6}"/>
              </a:ext>
            </a:extLst>
          </p:cNvPr>
          <p:cNvCxnSpPr>
            <a:cxnSpLocks/>
          </p:cNvCxnSpPr>
          <p:nvPr/>
        </p:nvCxnSpPr>
        <p:spPr>
          <a:xfrm>
            <a:off x="4657067" y="4003855"/>
            <a:ext cx="10964" cy="227976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내용 개체 틀 5">
            <a:extLst>
              <a:ext uri="{FF2B5EF4-FFF2-40B4-BE49-F238E27FC236}">
                <a16:creationId xmlns:a16="http://schemas.microsoft.com/office/drawing/2014/main" id="{9F7E3BA4-5517-47BB-A08A-E0CFE429EA61}"/>
              </a:ext>
            </a:extLst>
          </p:cNvPr>
          <p:cNvSpPr txBox="1">
            <a:spLocks/>
          </p:cNvSpPr>
          <p:nvPr/>
        </p:nvSpPr>
        <p:spPr>
          <a:xfrm>
            <a:off x="912480" y="3041749"/>
            <a:ext cx="4453475" cy="635270"/>
          </a:xfrm>
          <a:prstGeom prst="rect">
            <a:avLst/>
          </a:prstGeom>
        </p:spPr>
        <p:txBody>
          <a:bodyPr/>
          <a:lstStyle>
            <a:lvl1pPr marL="228600" indent="-228600" algn="l" defTabSz="914400" rtl="0" eaLnBrk="1" latinLnBrk="1" hangingPunct="1">
              <a:lnSpc>
                <a:spcPct val="100000"/>
              </a:lnSpc>
              <a:spcBef>
                <a:spcPts val="1000"/>
              </a:spcBef>
              <a:buFont typeface="Wingdings" panose="05000000000000000000" pitchFamily="2" charset="2"/>
              <a:buChar char="§"/>
              <a:defRPr lang="ko-KR" altLang="en-US" sz="2400" b="1" kern="1200" spc="-30" baseline="0" dirty="0" smtClean="0">
                <a:ln>
                  <a:solidFill>
                    <a:schemeClr val="accent1">
                      <a:alpha val="0"/>
                    </a:schemeClr>
                  </a:solidFill>
                </a:ln>
                <a:solidFill>
                  <a:schemeClr val="tx1"/>
                </a:solidFill>
                <a:latin typeface="Calibri" panose="020F0502020204030204" pitchFamily="34" charset="0"/>
                <a:ea typeface="+mn-ea"/>
                <a:cs typeface="Calibri" pitchFamily="34" charset="0"/>
              </a:defRPr>
            </a:lvl1pPr>
            <a:lvl2pPr marL="685800" indent="-228600" algn="l" defTabSz="914400" rtl="0" eaLnBrk="1" latinLnBrk="1"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1" hangingPunct="1">
              <a:lnSpc>
                <a:spcPct val="100000"/>
              </a:lnSpc>
              <a:spcBef>
                <a:spcPts val="500"/>
              </a:spcBef>
              <a:buFont typeface="맑은 고딕" panose="020B0503020000020004" pitchFamily="50" charset="-127"/>
              <a:buChar char="-"/>
              <a:defRPr sz="18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400" kern="1200">
                <a:solidFill>
                  <a:schemeClr val="accent5">
                    <a:lumMod val="75000"/>
                  </a:schemeClr>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400" kern="1200">
                <a:solidFill>
                  <a:schemeClr val="accent5">
                    <a:lumMod val="75000"/>
                  </a:schemeClr>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ko-KR" sz="1200" b="0" dirty="0"/>
              <a:t>RRC Connection Request can include data (e.g. Service Request)</a:t>
            </a:r>
          </a:p>
          <a:p>
            <a:r>
              <a:rPr lang="en-US" altLang="ko-KR" sz="1200" b="0" dirty="0"/>
              <a:t>One round of propagation can be reduced</a:t>
            </a:r>
          </a:p>
        </p:txBody>
      </p:sp>
      <p:sp>
        <p:nvSpPr>
          <p:cNvPr id="43" name="직사각형 42">
            <a:extLst>
              <a:ext uri="{FF2B5EF4-FFF2-40B4-BE49-F238E27FC236}">
                <a16:creationId xmlns:a16="http://schemas.microsoft.com/office/drawing/2014/main" id="{B90646A2-1C47-436A-86B8-161CDB23F21A}"/>
              </a:ext>
            </a:extLst>
          </p:cNvPr>
          <p:cNvSpPr/>
          <p:nvPr/>
        </p:nvSpPr>
        <p:spPr>
          <a:xfrm>
            <a:off x="6395767" y="2682240"/>
            <a:ext cx="5569494" cy="3812848"/>
          </a:xfrm>
          <a:prstGeom prst="rect">
            <a:avLst/>
          </a:prstGeom>
          <a:solidFill>
            <a:schemeClr val="accent1">
              <a:lumMod val="20000"/>
              <a:lumOff val="80000"/>
            </a:schemeClr>
          </a:solidFill>
          <a:ln>
            <a:solidFill>
              <a:schemeClr val="accent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ln>
                <a:solidFill>
                  <a:schemeClr val="tx1"/>
                </a:solidFill>
              </a:ln>
              <a:noFill/>
            </a:endParaRPr>
          </a:p>
        </p:txBody>
      </p:sp>
      <p:sp>
        <p:nvSpPr>
          <p:cNvPr id="44" name="직사각형 43">
            <a:extLst>
              <a:ext uri="{FF2B5EF4-FFF2-40B4-BE49-F238E27FC236}">
                <a16:creationId xmlns:a16="http://schemas.microsoft.com/office/drawing/2014/main" id="{FB2AC7FF-1587-44F1-947F-B6CDDC57A63A}"/>
              </a:ext>
            </a:extLst>
          </p:cNvPr>
          <p:cNvSpPr/>
          <p:nvPr/>
        </p:nvSpPr>
        <p:spPr>
          <a:xfrm>
            <a:off x="7223630" y="2512518"/>
            <a:ext cx="4017524" cy="282721"/>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ko-KR" sz="1200" b="1" dirty="0"/>
              <a:t>B. UP </a:t>
            </a:r>
            <a:r>
              <a:rPr lang="en-US" altLang="ko-KR" sz="1200" b="1" dirty="0" err="1"/>
              <a:t>CIoT</a:t>
            </a:r>
            <a:r>
              <a:rPr lang="en-US" altLang="ko-KR" sz="1200" b="1" dirty="0"/>
              <a:t> EPS Optimization</a:t>
            </a:r>
          </a:p>
        </p:txBody>
      </p:sp>
      <p:sp>
        <p:nvSpPr>
          <p:cNvPr id="45" name="내용 개체 틀 5">
            <a:extLst>
              <a:ext uri="{FF2B5EF4-FFF2-40B4-BE49-F238E27FC236}">
                <a16:creationId xmlns:a16="http://schemas.microsoft.com/office/drawing/2014/main" id="{86366201-F5F4-4D8F-8B88-EC0DA952A1A7}"/>
              </a:ext>
            </a:extLst>
          </p:cNvPr>
          <p:cNvSpPr txBox="1">
            <a:spLocks/>
          </p:cNvSpPr>
          <p:nvPr/>
        </p:nvSpPr>
        <p:spPr>
          <a:xfrm>
            <a:off x="6481384" y="2890060"/>
            <a:ext cx="5297097" cy="962727"/>
          </a:xfrm>
          <a:prstGeom prst="rect">
            <a:avLst/>
          </a:prstGeom>
        </p:spPr>
        <p:txBody>
          <a:bodyPr/>
          <a:lstStyle>
            <a:lvl1pPr marL="228600" indent="-228600" algn="l" defTabSz="914400" rtl="0" eaLnBrk="1" latinLnBrk="1" hangingPunct="1">
              <a:lnSpc>
                <a:spcPct val="100000"/>
              </a:lnSpc>
              <a:spcBef>
                <a:spcPts val="1000"/>
              </a:spcBef>
              <a:buFont typeface="Wingdings" panose="05000000000000000000" pitchFamily="2" charset="2"/>
              <a:buChar char="§"/>
              <a:defRPr lang="ko-KR" altLang="en-US" sz="2400" b="1" kern="1200" spc="-30" baseline="0" dirty="0" smtClean="0">
                <a:ln>
                  <a:solidFill>
                    <a:schemeClr val="accent1">
                      <a:alpha val="0"/>
                    </a:schemeClr>
                  </a:solidFill>
                </a:ln>
                <a:solidFill>
                  <a:schemeClr val="tx1"/>
                </a:solidFill>
                <a:latin typeface="Calibri" panose="020F0502020204030204" pitchFamily="34" charset="0"/>
                <a:ea typeface="+mn-ea"/>
                <a:cs typeface="Calibri" pitchFamily="34" charset="0"/>
              </a:defRPr>
            </a:lvl1pPr>
            <a:lvl2pPr marL="685800" indent="-228600" algn="l" defTabSz="914400" rtl="0" eaLnBrk="1" latinLnBrk="1"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1" hangingPunct="1">
              <a:lnSpc>
                <a:spcPct val="100000"/>
              </a:lnSpc>
              <a:spcBef>
                <a:spcPts val="500"/>
              </a:spcBef>
              <a:buFont typeface="맑은 고딕" panose="020B0503020000020004" pitchFamily="50" charset="-127"/>
              <a:buChar char="-"/>
              <a:defRPr sz="18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400" kern="1200">
                <a:solidFill>
                  <a:schemeClr val="accent5">
                    <a:lumMod val="75000"/>
                  </a:schemeClr>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400" kern="1200">
                <a:solidFill>
                  <a:schemeClr val="accent5">
                    <a:lumMod val="75000"/>
                  </a:schemeClr>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ko-KR" sz="1200" b="0" dirty="0"/>
              <a:t>RRC Connection Suspend/Resume mechanism can be used</a:t>
            </a:r>
          </a:p>
          <a:p>
            <a:r>
              <a:rPr lang="en-US" altLang="ko-KR" sz="1200" b="0" dirty="0"/>
              <a:t>One round of propagation can be reduced</a:t>
            </a:r>
          </a:p>
        </p:txBody>
      </p:sp>
      <p:sp>
        <p:nvSpPr>
          <p:cNvPr id="46" name="직사각형 45">
            <a:extLst>
              <a:ext uri="{FF2B5EF4-FFF2-40B4-BE49-F238E27FC236}">
                <a16:creationId xmlns:a16="http://schemas.microsoft.com/office/drawing/2014/main" id="{7FD9E08B-20A4-4EDB-BC01-210369C15617}"/>
              </a:ext>
            </a:extLst>
          </p:cNvPr>
          <p:cNvSpPr/>
          <p:nvPr/>
        </p:nvSpPr>
        <p:spPr>
          <a:xfrm>
            <a:off x="7025247" y="3962323"/>
            <a:ext cx="555892" cy="27038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a:solidFill>
                  <a:schemeClr val="tx1"/>
                </a:solidFill>
              </a:rPr>
              <a:t>UE</a:t>
            </a:r>
            <a:endParaRPr lang="ko-KR" altLang="en-US" sz="1200" dirty="0">
              <a:solidFill>
                <a:schemeClr val="tx1"/>
              </a:solidFill>
            </a:endParaRPr>
          </a:p>
        </p:txBody>
      </p:sp>
      <p:sp>
        <p:nvSpPr>
          <p:cNvPr id="47" name="직사각형 46">
            <a:extLst>
              <a:ext uri="{FF2B5EF4-FFF2-40B4-BE49-F238E27FC236}">
                <a16:creationId xmlns:a16="http://schemas.microsoft.com/office/drawing/2014/main" id="{56265F57-5BD7-4264-AEE8-17FBA0F164CE}"/>
              </a:ext>
            </a:extLst>
          </p:cNvPr>
          <p:cNvSpPr/>
          <p:nvPr/>
        </p:nvSpPr>
        <p:spPr>
          <a:xfrm>
            <a:off x="7898250" y="3941136"/>
            <a:ext cx="555892" cy="27038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err="1">
                <a:solidFill>
                  <a:schemeClr val="tx1"/>
                </a:solidFill>
              </a:rPr>
              <a:t>eNB</a:t>
            </a:r>
            <a:endParaRPr lang="ko-KR" altLang="en-US" sz="1200" dirty="0">
              <a:solidFill>
                <a:schemeClr val="tx1"/>
              </a:solidFill>
            </a:endParaRPr>
          </a:p>
        </p:txBody>
      </p:sp>
      <p:sp>
        <p:nvSpPr>
          <p:cNvPr id="48" name="직사각형 47">
            <a:extLst>
              <a:ext uri="{FF2B5EF4-FFF2-40B4-BE49-F238E27FC236}">
                <a16:creationId xmlns:a16="http://schemas.microsoft.com/office/drawing/2014/main" id="{AB17FEE4-0F18-452E-8814-2CA6743D1D6F}"/>
              </a:ext>
            </a:extLst>
          </p:cNvPr>
          <p:cNvSpPr/>
          <p:nvPr/>
        </p:nvSpPr>
        <p:spPr>
          <a:xfrm>
            <a:off x="8895661" y="3919474"/>
            <a:ext cx="555892" cy="27038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a:solidFill>
                  <a:schemeClr val="tx1"/>
                </a:solidFill>
              </a:rPr>
              <a:t>MME</a:t>
            </a:r>
            <a:endParaRPr lang="ko-KR" altLang="en-US" sz="1200" dirty="0">
              <a:solidFill>
                <a:schemeClr val="tx1"/>
              </a:solidFill>
            </a:endParaRPr>
          </a:p>
        </p:txBody>
      </p:sp>
      <p:cxnSp>
        <p:nvCxnSpPr>
          <p:cNvPr id="49" name="직선 화살표 연결선 48">
            <a:extLst>
              <a:ext uri="{FF2B5EF4-FFF2-40B4-BE49-F238E27FC236}">
                <a16:creationId xmlns:a16="http://schemas.microsoft.com/office/drawing/2014/main" id="{3EA53DB3-8565-4871-904E-4B772B4AAE35}"/>
              </a:ext>
            </a:extLst>
          </p:cNvPr>
          <p:cNvCxnSpPr>
            <a:cxnSpLocks/>
          </p:cNvCxnSpPr>
          <p:nvPr/>
        </p:nvCxnSpPr>
        <p:spPr>
          <a:xfrm flipV="1">
            <a:off x="8186721" y="5491729"/>
            <a:ext cx="1029922" cy="1070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8C0885A7-32CF-422C-945A-E41B7EEE5650}"/>
              </a:ext>
            </a:extLst>
          </p:cNvPr>
          <p:cNvSpPr txBox="1"/>
          <p:nvPr/>
        </p:nvSpPr>
        <p:spPr>
          <a:xfrm>
            <a:off x="8162304" y="5250043"/>
            <a:ext cx="2328503" cy="246221"/>
          </a:xfrm>
          <a:prstGeom prst="rect">
            <a:avLst/>
          </a:prstGeom>
          <a:noFill/>
        </p:spPr>
        <p:txBody>
          <a:bodyPr wrap="square" rtlCol="0">
            <a:spAutoFit/>
          </a:bodyPr>
          <a:lstStyle/>
          <a:p>
            <a:r>
              <a:rPr lang="en-US" altLang="ko-KR" sz="1000" dirty="0"/>
              <a:t>5. UE Context Resume Request</a:t>
            </a:r>
            <a:endParaRPr lang="ko-KR" altLang="en-US" sz="1000" dirty="0"/>
          </a:p>
        </p:txBody>
      </p:sp>
      <p:cxnSp>
        <p:nvCxnSpPr>
          <p:cNvPr id="51" name="직선 화살표 연결선 50">
            <a:extLst>
              <a:ext uri="{FF2B5EF4-FFF2-40B4-BE49-F238E27FC236}">
                <a16:creationId xmlns:a16="http://schemas.microsoft.com/office/drawing/2014/main" id="{99B4CAB8-A820-4241-98A0-F001F06A6652}"/>
              </a:ext>
            </a:extLst>
          </p:cNvPr>
          <p:cNvCxnSpPr>
            <a:cxnSpLocks/>
          </p:cNvCxnSpPr>
          <p:nvPr/>
        </p:nvCxnSpPr>
        <p:spPr>
          <a:xfrm>
            <a:off x="7299847" y="5104019"/>
            <a:ext cx="890197" cy="268091"/>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2" name="직선 화살표 연결선 51">
            <a:extLst>
              <a:ext uri="{FF2B5EF4-FFF2-40B4-BE49-F238E27FC236}">
                <a16:creationId xmlns:a16="http://schemas.microsoft.com/office/drawing/2014/main" id="{3AC1BBB2-A589-4738-A279-441BFA689CA4}"/>
              </a:ext>
            </a:extLst>
          </p:cNvPr>
          <p:cNvCxnSpPr>
            <a:cxnSpLocks/>
          </p:cNvCxnSpPr>
          <p:nvPr/>
        </p:nvCxnSpPr>
        <p:spPr>
          <a:xfrm flipV="1">
            <a:off x="7279006" y="4857892"/>
            <a:ext cx="874357" cy="198422"/>
          </a:xfrm>
          <a:prstGeom prst="straightConnector1">
            <a:avLst/>
          </a:prstGeom>
          <a:ln w="1905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3" name="직선 화살표 연결선 52">
            <a:extLst>
              <a:ext uri="{FF2B5EF4-FFF2-40B4-BE49-F238E27FC236}">
                <a16:creationId xmlns:a16="http://schemas.microsoft.com/office/drawing/2014/main" id="{A37CB78A-FA8A-4D6A-B822-B33E58966F19}"/>
              </a:ext>
            </a:extLst>
          </p:cNvPr>
          <p:cNvCxnSpPr>
            <a:cxnSpLocks/>
          </p:cNvCxnSpPr>
          <p:nvPr/>
        </p:nvCxnSpPr>
        <p:spPr>
          <a:xfrm>
            <a:off x="7266242" y="4636412"/>
            <a:ext cx="864541" cy="19762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id="{8FB43564-6600-46C1-ABE0-D53AAE59F90C}"/>
              </a:ext>
            </a:extLst>
          </p:cNvPr>
          <p:cNvSpPr txBox="1"/>
          <p:nvPr/>
        </p:nvSpPr>
        <p:spPr>
          <a:xfrm>
            <a:off x="7390054" y="4834039"/>
            <a:ext cx="623420" cy="246221"/>
          </a:xfrm>
          <a:prstGeom prst="rect">
            <a:avLst/>
          </a:prstGeom>
          <a:noFill/>
        </p:spPr>
        <p:txBody>
          <a:bodyPr wrap="square" rtlCol="0">
            <a:spAutoFit/>
          </a:bodyPr>
          <a:lstStyle/>
          <a:p>
            <a:r>
              <a:rPr lang="en-US" altLang="ko-KR" sz="1000" dirty="0"/>
              <a:t>2. RAR</a:t>
            </a:r>
            <a:endParaRPr lang="ko-KR" altLang="en-US" sz="1000" dirty="0"/>
          </a:p>
        </p:txBody>
      </p:sp>
      <p:cxnSp>
        <p:nvCxnSpPr>
          <p:cNvPr id="55" name="직선 화살표 연결선 54">
            <a:extLst>
              <a:ext uri="{FF2B5EF4-FFF2-40B4-BE49-F238E27FC236}">
                <a16:creationId xmlns:a16="http://schemas.microsoft.com/office/drawing/2014/main" id="{DE77C45C-375B-4AC9-9EF1-C39BEB40B27E}"/>
              </a:ext>
            </a:extLst>
          </p:cNvPr>
          <p:cNvCxnSpPr>
            <a:cxnSpLocks/>
          </p:cNvCxnSpPr>
          <p:nvPr/>
        </p:nvCxnSpPr>
        <p:spPr>
          <a:xfrm flipH="1">
            <a:off x="8160353" y="5594205"/>
            <a:ext cx="969580" cy="788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6" name="TextBox 55">
            <a:extLst>
              <a:ext uri="{FF2B5EF4-FFF2-40B4-BE49-F238E27FC236}">
                <a16:creationId xmlns:a16="http://schemas.microsoft.com/office/drawing/2014/main" id="{598891A1-10B3-4F3F-B43E-C44E461C9FD2}"/>
              </a:ext>
            </a:extLst>
          </p:cNvPr>
          <p:cNvSpPr txBox="1"/>
          <p:nvPr/>
        </p:nvSpPr>
        <p:spPr>
          <a:xfrm>
            <a:off x="7300384" y="4481353"/>
            <a:ext cx="1947947" cy="246221"/>
          </a:xfrm>
          <a:prstGeom prst="rect">
            <a:avLst/>
          </a:prstGeom>
          <a:noFill/>
        </p:spPr>
        <p:txBody>
          <a:bodyPr wrap="square" rtlCol="0">
            <a:spAutoFit/>
          </a:bodyPr>
          <a:lstStyle/>
          <a:p>
            <a:r>
              <a:rPr lang="en-US" altLang="ko-KR" sz="1000" dirty="0"/>
              <a:t>1. Random Access Preamble</a:t>
            </a:r>
            <a:endParaRPr lang="ko-KR" altLang="en-US" sz="1000" dirty="0"/>
          </a:p>
        </p:txBody>
      </p:sp>
      <p:sp>
        <p:nvSpPr>
          <p:cNvPr id="57" name="직사각형 56">
            <a:extLst>
              <a:ext uri="{FF2B5EF4-FFF2-40B4-BE49-F238E27FC236}">
                <a16:creationId xmlns:a16="http://schemas.microsoft.com/office/drawing/2014/main" id="{C74B380F-50D8-4E26-A0B7-236F1A0E2388}"/>
              </a:ext>
            </a:extLst>
          </p:cNvPr>
          <p:cNvSpPr/>
          <p:nvPr/>
        </p:nvSpPr>
        <p:spPr>
          <a:xfrm>
            <a:off x="9907327" y="3894073"/>
            <a:ext cx="771893" cy="30516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a:solidFill>
                  <a:schemeClr val="tx1"/>
                </a:solidFill>
              </a:rPr>
              <a:t>S/P-GW</a:t>
            </a:r>
            <a:endParaRPr lang="ko-KR" altLang="en-US" sz="1200" dirty="0">
              <a:solidFill>
                <a:schemeClr val="tx1"/>
              </a:solidFill>
            </a:endParaRPr>
          </a:p>
        </p:txBody>
      </p:sp>
      <p:sp>
        <p:nvSpPr>
          <p:cNvPr id="58" name="직사각형 57">
            <a:extLst>
              <a:ext uri="{FF2B5EF4-FFF2-40B4-BE49-F238E27FC236}">
                <a16:creationId xmlns:a16="http://schemas.microsoft.com/office/drawing/2014/main" id="{8A24E619-BCA3-4DE2-A289-FC80DDD3BD18}"/>
              </a:ext>
            </a:extLst>
          </p:cNvPr>
          <p:cNvSpPr/>
          <p:nvPr/>
        </p:nvSpPr>
        <p:spPr>
          <a:xfrm>
            <a:off x="11037728" y="3902541"/>
            <a:ext cx="555892" cy="27038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a:solidFill>
                  <a:schemeClr val="tx1"/>
                </a:solidFill>
              </a:rPr>
              <a:t>IMS</a:t>
            </a:r>
            <a:endParaRPr lang="ko-KR" altLang="en-US" sz="1200" dirty="0">
              <a:solidFill>
                <a:schemeClr val="tx1"/>
              </a:solidFill>
            </a:endParaRPr>
          </a:p>
        </p:txBody>
      </p:sp>
      <p:grpSp>
        <p:nvGrpSpPr>
          <p:cNvPr id="59" name="그룹 58">
            <a:extLst>
              <a:ext uri="{FF2B5EF4-FFF2-40B4-BE49-F238E27FC236}">
                <a16:creationId xmlns:a16="http://schemas.microsoft.com/office/drawing/2014/main" id="{85BA9349-C109-43D9-885A-7935A046DEC3}"/>
              </a:ext>
            </a:extLst>
          </p:cNvPr>
          <p:cNvGrpSpPr/>
          <p:nvPr/>
        </p:nvGrpSpPr>
        <p:grpSpPr>
          <a:xfrm>
            <a:off x="7288883" y="4161269"/>
            <a:ext cx="4037755" cy="2232133"/>
            <a:chOff x="1416530" y="3529654"/>
            <a:chExt cx="4037755" cy="2330274"/>
          </a:xfrm>
        </p:grpSpPr>
        <p:cxnSp>
          <p:nvCxnSpPr>
            <p:cNvPr id="60" name="직선 연결선 59">
              <a:extLst>
                <a:ext uri="{FF2B5EF4-FFF2-40B4-BE49-F238E27FC236}">
                  <a16:creationId xmlns:a16="http://schemas.microsoft.com/office/drawing/2014/main" id="{C9B5DD96-44AB-4BD0-8AA1-2696740D4069}"/>
                </a:ext>
              </a:extLst>
            </p:cNvPr>
            <p:cNvCxnSpPr>
              <a:cxnSpLocks/>
            </p:cNvCxnSpPr>
            <p:nvPr/>
          </p:nvCxnSpPr>
          <p:spPr>
            <a:xfrm>
              <a:off x="1416530" y="3580162"/>
              <a:ext cx="10964" cy="227976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직선 연결선 60">
              <a:extLst>
                <a:ext uri="{FF2B5EF4-FFF2-40B4-BE49-F238E27FC236}">
                  <a16:creationId xmlns:a16="http://schemas.microsoft.com/office/drawing/2014/main" id="{849CB874-D6D2-4E2B-9745-DE2760688959}"/>
                </a:ext>
              </a:extLst>
            </p:cNvPr>
            <p:cNvCxnSpPr>
              <a:cxnSpLocks/>
            </p:cNvCxnSpPr>
            <p:nvPr/>
          </p:nvCxnSpPr>
          <p:spPr>
            <a:xfrm>
              <a:off x="2286545" y="3580162"/>
              <a:ext cx="10964" cy="227976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직선 연결선 61">
              <a:extLst>
                <a:ext uri="{FF2B5EF4-FFF2-40B4-BE49-F238E27FC236}">
                  <a16:creationId xmlns:a16="http://schemas.microsoft.com/office/drawing/2014/main" id="{6B8287DA-1D70-47C1-A398-4DB9CB9E41D4}"/>
                </a:ext>
              </a:extLst>
            </p:cNvPr>
            <p:cNvCxnSpPr>
              <a:cxnSpLocks/>
            </p:cNvCxnSpPr>
            <p:nvPr/>
          </p:nvCxnSpPr>
          <p:spPr>
            <a:xfrm>
              <a:off x="3301254" y="3546587"/>
              <a:ext cx="10964" cy="227976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직선 연결선 62">
              <a:extLst>
                <a:ext uri="{FF2B5EF4-FFF2-40B4-BE49-F238E27FC236}">
                  <a16:creationId xmlns:a16="http://schemas.microsoft.com/office/drawing/2014/main" id="{8B16358D-AA50-4966-91E6-96528B467DA7}"/>
                </a:ext>
              </a:extLst>
            </p:cNvPr>
            <p:cNvCxnSpPr>
              <a:cxnSpLocks/>
            </p:cNvCxnSpPr>
            <p:nvPr/>
          </p:nvCxnSpPr>
          <p:spPr>
            <a:xfrm>
              <a:off x="4418854" y="3546587"/>
              <a:ext cx="10964" cy="227976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직선 연결선 63">
              <a:extLst>
                <a:ext uri="{FF2B5EF4-FFF2-40B4-BE49-F238E27FC236}">
                  <a16:creationId xmlns:a16="http://schemas.microsoft.com/office/drawing/2014/main" id="{EFCF68B1-540B-4FD6-9C02-58327EFA3BDC}"/>
                </a:ext>
              </a:extLst>
            </p:cNvPr>
            <p:cNvCxnSpPr>
              <a:cxnSpLocks/>
            </p:cNvCxnSpPr>
            <p:nvPr/>
          </p:nvCxnSpPr>
          <p:spPr>
            <a:xfrm>
              <a:off x="5443321" y="3529654"/>
              <a:ext cx="10964" cy="227976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65" name="직선 화살표 연결선 64">
            <a:extLst>
              <a:ext uri="{FF2B5EF4-FFF2-40B4-BE49-F238E27FC236}">
                <a16:creationId xmlns:a16="http://schemas.microsoft.com/office/drawing/2014/main" id="{99E221AF-D840-46E4-88EA-17C22D29F444}"/>
              </a:ext>
            </a:extLst>
          </p:cNvPr>
          <p:cNvCxnSpPr>
            <a:cxnSpLocks/>
          </p:cNvCxnSpPr>
          <p:nvPr/>
        </p:nvCxnSpPr>
        <p:spPr>
          <a:xfrm flipV="1">
            <a:off x="7284091" y="5964686"/>
            <a:ext cx="3206716" cy="1281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6" name="TextBox 65">
            <a:extLst>
              <a:ext uri="{FF2B5EF4-FFF2-40B4-BE49-F238E27FC236}">
                <a16:creationId xmlns:a16="http://schemas.microsoft.com/office/drawing/2014/main" id="{57427396-36D8-4036-904F-98AFDC16EF59}"/>
              </a:ext>
            </a:extLst>
          </p:cNvPr>
          <p:cNvSpPr txBox="1"/>
          <p:nvPr/>
        </p:nvSpPr>
        <p:spPr>
          <a:xfrm>
            <a:off x="8241710" y="5581433"/>
            <a:ext cx="2249098" cy="246221"/>
          </a:xfrm>
          <a:prstGeom prst="rect">
            <a:avLst/>
          </a:prstGeom>
          <a:noFill/>
        </p:spPr>
        <p:txBody>
          <a:bodyPr wrap="square" rtlCol="0">
            <a:spAutoFit/>
          </a:bodyPr>
          <a:lstStyle/>
          <a:p>
            <a:r>
              <a:rPr lang="en-US" altLang="ko-KR" sz="1000" dirty="0"/>
              <a:t>6. UE Context Resume Response</a:t>
            </a:r>
            <a:endParaRPr lang="ko-KR" altLang="en-US" sz="1000" dirty="0"/>
          </a:p>
        </p:txBody>
      </p:sp>
      <p:sp>
        <p:nvSpPr>
          <p:cNvPr id="67" name="TextBox 66">
            <a:extLst>
              <a:ext uri="{FF2B5EF4-FFF2-40B4-BE49-F238E27FC236}">
                <a16:creationId xmlns:a16="http://schemas.microsoft.com/office/drawing/2014/main" id="{54C1A747-620B-42C4-BDBB-DA9E17205FC1}"/>
              </a:ext>
            </a:extLst>
          </p:cNvPr>
          <p:cNvSpPr txBox="1"/>
          <p:nvPr/>
        </p:nvSpPr>
        <p:spPr>
          <a:xfrm>
            <a:off x="8853570" y="5777609"/>
            <a:ext cx="1244255" cy="246221"/>
          </a:xfrm>
          <a:prstGeom prst="rect">
            <a:avLst/>
          </a:prstGeom>
          <a:noFill/>
        </p:spPr>
        <p:txBody>
          <a:bodyPr wrap="square" rtlCol="0">
            <a:spAutoFit/>
          </a:bodyPr>
          <a:lstStyle/>
          <a:p>
            <a:r>
              <a:rPr lang="en-US" altLang="ko-KR" sz="1000" dirty="0"/>
              <a:t>SIP INVITE</a:t>
            </a:r>
            <a:endParaRPr lang="ko-KR" altLang="en-US" sz="1000" dirty="0"/>
          </a:p>
        </p:txBody>
      </p:sp>
      <p:cxnSp>
        <p:nvCxnSpPr>
          <p:cNvPr id="68" name="직선 화살표 연결선 67">
            <a:extLst>
              <a:ext uri="{FF2B5EF4-FFF2-40B4-BE49-F238E27FC236}">
                <a16:creationId xmlns:a16="http://schemas.microsoft.com/office/drawing/2014/main" id="{AA4753E5-3196-45EE-97F4-B767D71F199F}"/>
              </a:ext>
            </a:extLst>
          </p:cNvPr>
          <p:cNvCxnSpPr>
            <a:cxnSpLocks/>
          </p:cNvCxnSpPr>
          <p:nvPr/>
        </p:nvCxnSpPr>
        <p:spPr>
          <a:xfrm flipV="1">
            <a:off x="7288346" y="5407874"/>
            <a:ext cx="881771" cy="222515"/>
          </a:xfrm>
          <a:prstGeom prst="straightConnector1">
            <a:avLst/>
          </a:prstGeom>
          <a:ln w="1270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9" name="TextBox 68">
            <a:extLst>
              <a:ext uri="{FF2B5EF4-FFF2-40B4-BE49-F238E27FC236}">
                <a16:creationId xmlns:a16="http://schemas.microsoft.com/office/drawing/2014/main" id="{571DC959-85A0-4093-8783-1E8B3FC6AE78}"/>
              </a:ext>
            </a:extLst>
          </p:cNvPr>
          <p:cNvSpPr txBox="1"/>
          <p:nvPr/>
        </p:nvSpPr>
        <p:spPr>
          <a:xfrm>
            <a:off x="6683955" y="5521139"/>
            <a:ext cx="1664573" cy="246221"/>
          </a:xfrm>
          <a:prstGeom prst="rect">
            <a:avLst/>
          </a:prstGeom>
          <a:noFill/>
        </p:spPr>
        <p:txBody>
          <a:bodyPr wrap="square" rtlCol="0">
            <a:spAutoFit/>
          </a:bodyPr>
          <a:lstStyle/>
          <a:p>
            <a:r>
              <a:rPr lang="en-US" altLang="ko-KR" sz="1000" dirty="0"/>
              <a:t>4. RRC Connection Setup</a:t>
            </a:r>
            <a:endParaRPr lang="ko-KR" altLang="en-US" sz="1000" dirty="0"/>
          </a:p>
        </p:txBody>
      </p:sp>
      <p:sp>
        <p:nvSpPr>
          <p:cNvPr id="70" name="TextBox 69">
            <a:extLst>
              <a:ext uri="{FF2B5EF4-FFF2-40B4-BE49-F238E27FC236}">
                <a16:creationId xmlns:a16="http://schemas.microsoft.com/office/drawing/2014/main" id="{3668CED5-B7B5-4BBA-A32B-418A8E09B299}"/>
              </a:ext>
            </a:extLst>
          </p:cNvPr>
          <p:cNvSpPr txBox="1"/>
          <p:nvPr/>
        </p:nvSpPr>
        <p:spPr>
          <a:xfrm>
            <a:off x="6626862" y="5110385"/>
            <a:ext cx="1789095" cy="246221"/>
          </a:xfrm>
          <a:prstGeom prst="rect">
            <a:avLst/>
          </a:prstGeom>
          <a:noFill/>
        </p:spPr>
        <p:txBody>
          <a:bodyPr wrap="square" rtlCol="0">
            <a:spAutoFit/>
          </a:bodyPr>
          <a:lstStyle/>
          <a:p>
            <a:r>
              <a:rPr lang="en-US" altLang="ko-KR" sz="1000" dirty="0"/>
              <a:t>3. RRC Connection Resume</a:t>
            </a:r>
            <a:endParaRPr lang="ko-KR" altLang="en-US" sz="1000" dirty="0"/>
          </a:p>
        </p:txBody>
      </p:sp>
      <p:cxnSp>
        <p:nvCxnSpPr>
          <p:cNvPr id="71" name="직선 화살표 연결선 70">
            <a:extLst>
              <a:ext uri="{FF2B5EF4-FFF2-40B4-BE49-F238E27FC236}">
                <a16:creationId xmlns:a16="http://schemas.microsoft.com/office/drawing/2014/main" id="{B6586F18-3428-4926-92B3-C89F3EFE686E}"/>
              </a:ext>
            </a:extLst>
          </p:cNvPr>
          <p:cNvCxnSpPr>
            <a:cxnSpLocks/>
          </p:cNvCxnSpPr>
          <p:nvPr/>
        </p:nvCxnSpPr>
        <p:spPr>
          <a:xfrm>
            <a:off x="6705593" y="4567326"/>
            <a:ext cx="21919" cy="1200034"/>
          </a:xfrm>
          <a:prstGeom prst="straightConnector1">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2" name="직선 화살표 연결선 71">
            <a:extLst>
              <a:ext uri="{FF2B5EF4-FFF2-40B4-BE49-F238E27FC236}">
                <a16:creationId xmlns:a16="http://schemas.microsoft.com/office/drawing/2014/main" id="{93E15740-7732-4F8E-82FD-FB2EABE43C50}"/>
              </a:ext>
            </a:extLst>
          </p:cNvPr>
          <p:cNvCxnSpPr>
            <a:cxnSpLocks/>
          </p:cNvCxnSpPr>
          <p:nvPr/>
        </p:nvCxnSpPr>
        <p:spPr>
          <a:xfrm flipV="1">
            <a:off x="1276944" y="6171840"/>
            <a:ext cx="3206716" cy="1281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3" name="TextBox 72">
            <a:extLst>
              <a:ext uri="{FF2B5EF4-FFF2-40B4-BE49-F238E27FC236}">
                <a16:creationId xmlns:a16="http://schemas.microsoft.com/office/drawing/2014/main" id="{66457FC3-FC45-4697-84C9-0CF4E4C62B29}"/>
              </a:ext>
            </a:extLst>
          </p:cNvPr>
          <p:cNvSpPr txBox="1"/>
          <p:nvPr/>
        </p:nvSpPr>
        <p:spPr>
          <a:xfrm>
            <a:off x="2891682" y="6130168"/>
            <a:ext cx="1244255" cy="246221"/>
          </a:xfrm>
          <a:prstGeom prst="rect">
            <a:avLst/>
          </a:prstGeom>
          <a:noFill/>
        </p:spPr>
        <p:txBody>
          <a:bodyPr wrap="square" rtlCol="0">
            <a:spAutoFit/>
          </a:bodyPr>
          <a:lstStyle/>
          <a:p>
            <a:r>
              <a:rPr lang="en-US" altLang="ko-KR" sz="1000" dirty="0"/>
              <a:t>SIP INVITE</a:t>
            </a:r>
            <a:endParaRPr lang="ko-KR" altLang="en-US" sz="1000" dirty="0"/>
          </a:p>
        </p:txBody>
      </p:sp>
      <p:sp>
        <p:nvSpPr>
          <p:cNvPr id="74" name="직사각형 73">
            <a:extLst>
              <a:ext uri="{FF2B5EF4-FFF2-40B4-BE49-F238E27FC236}">
                <a16:creationId xmlns:a16="http://schemas.microsoft.com/office/drawing/2014/main" id="{8ED98E5E-EAFD-475E-9BA1-3C2A19ACB35A}"/>
              </a:ext>
            </a:extLst>
          </p:cNvPr>
          <p:cNvSpPr/>
          <p:nvPr/>
        </p:nvSpPr>
        <p:spPr>
          <a:xfrm>
            <a:off x="5195344" y="3699638"/>
            <a:ext cx="758904" cy="27038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a:solidFill>
                  <a:schemeClr val="tx1"/>
                </a:solidFill>
              </a:rPr>
              <a:t>S/P-GW</a:t>
            </a:r>
            <a:endParaRPr lang="ko-KR" altLang="en-US" sz="1200" dirty="0">
              <a:solidFill>
                <a:schemeClr val="tx1"/>
              </a:solidFill>
            </a:endParaRPr>
          </a:p>
        </p:txBody>
      </p:sp>
      <p:cxnSp>
        <p:nvCxnSpPr>
          <p:cNvPr id="75" name="직선 연결선 74">
            <a:extLst>
              <a:ext uri="{FF2B5EF4-FFF2-40B4-BE49-F238E27FC236}">
                <a16:creationId xmlns:a16="http://schemas.microsoft.com/office/drawing/2014/main" id="{DB43FC3A-9F0D-46A9-91C7-EB71F72F6FDE}"/>
              </a:ext>
            </a:extLst>
          </p:cNvPr>
          <p:cNvCxnSpPr>
            <a:cxnSpLocks/>
          </p:cNvCxnSpPr>
          <p:nvPr/>
        </p:nvCxnSpPr>
        <p:spPr>
          <a:xfrm>
            <a:off x="5571467" y="3978455"/>
            <a:ext cx="10964" cy="227976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직선 화살표 연결선 75">
            <a:extLst>
              <a:ext uri="{FF2B5EF4-FFF2-40B4-BE49-F238E27FC236}">
                <a16:creationId xmlns:a16="http://schemas.microsoft.com/office/drawing/2014/main" id="{819E895D-215A-4EFB-9C80-CB425D1ADA51}"/>
              </a:ext>
            </a:extLst>
          </p:cNvPr>
          <p:cNvCxnSpPr>
            <a:cxnSpLocks/>
          </p:cNvCxnSpPr>
          <p:nvPr/>
        </p:nvCxnSpPr>
        <p:spPr>
          <a:xfrm>
            <a:off x="4664260" y="5356606"/>
            <a:ext cx="896887"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7" name="직선 화살표 연결선 76">
            <a:extLst>
              <a:ext uri="{FF2B5EF4-FFF2-40B4-BE49-F238E27FC236}">
                <a16:creationId xmlns:a16="http://schemas.microsoft.com/office/drawing/2014/main" id="{098DC2B9-469A-4B80-B1B4-90B34C7E2A3A}"/>
              </a:ext>
            </a:extLst>
          </p:cNvPr>
          <p:cNvCxnSpPr>
            <a:cxnSpLocks/>
          </p:cNvCxnSpPr>
          <p:nvPr/>
        </p:nvCxnSpPr>
        <p:spPr>
          <a:xfrm flipH="1">
            <a:off x="4633523" y="5407874"/>
            <a:ext cx="89916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8" name="TextBox 77">
            <a:extLst>
              <a:ext uri="{FF2B5EF4-FFF2-40B4-BE49-F238E27FC236}">
                <a16:creationId xmlns:a16="http://schemas.microsoft.com/office/drawing/2014/main" id="{F51B56EA-4B05-443C-8282-EC53DACD699D}"/>
              </a:ext>
            </a:extLst>
          </p:cNvPr>
          <p:cNvSpPr txBox="1"/>
          <p:nvPr/>
        </p:nvSpPr>
        <p:spPr>
          <a:xfrm>
            <a:off x="4710096" y="5130035"/>
            <a:ext cx="1297659" cy="246221"/>
          </a:xfrm>
          <a:prstGeom prst="rect">
            <a:avLst/>
          </a:prstGeom>
          <a:noFill/>
        </p:spPr>
        <p:txBody>
          <a:bodyPr wrap="square" rtlCol="0">
            <a:spAutoFit/>
          </a:bodyPr>
          <a:lstStyle/>
          <a:p>
            <a:r>
              <a:rPr lang="en-US" altLang="ko-KR" sz="1000" dirty="0"/>
              <a:t>5. Modify Bearer</a:t>
            </a:r>
            <a:endParaRPr lang="ko-KR" altLang="en-US" sz="1000" dirty="0"/>
          </a:p>
        </p:txBody>
      </p:sp>
      <p:sp>
        <p:nvSpPr>
          <p:cNvPr id="79" name="TextBox 78">
            <a:extLst>
              <a:ext uri="{FF2B5EF4-FFF2-40B4-BE49-F238E27FC236}">
                <a16:creationId xmlns:a16="http://schemas.microsoft.com/office/drawing/2014/main" id="{8303CA89-CEEB-45B4-BDCC-36D9CCC56854}"/>
              </a:ext>
            </a:extLst>
          </p:cNvPr>
          <p:cNvSpPr txBox="1"/>
          <p:nvPr/>
        </p:nvSpPr>
        <p:spPr>
          <a:xfrm>
            <a:off x="4716664" y="5389189"/>
            <a:ext cx="1297659" cy="246221"/>
          </a:xfrm>
          <a:prstGeom prst="rect">
            <a:avLst/>
          </a:prstGeom>
          <a:noFill/>
        </p:spPr>
        <p:txBody>
          <a:bodyPr wrap="square" rtlCol="0">
            <a:spAutoFit/>
          </a:bodyPr>
          <a:lstStyle/>
          <a:p>
            <a:r>
              <a:rPr lang="en-US" altLang="ko-KR" sz="1000" dirty="0"/>
              <a:t>6. Response</a:t>
            </a:r>
            <a:endParaRPr lang="ko-KR" altLang="en-US" sz="1000" dirty="0"/>
          </a:p>
        </p:txBody>
      </p:sp>
      <p:sp>
        <p:nvSpPr>
          <p:cNvPr id="80" name="TextBox 79">
            <a:extLst>
              <a:ext uri="{FF2B5EF4-FFF2-40B4-BE49-F238E27FC236}">
                <a16:creationId xmlns:a16="http://schemas.microsoft.com/office/drawing/2014/main" id="{3245EF31-02DE-447D-9D36-DDC3EBAFEE37}"/>
              </a:ext>
            </a:extLst>
          </p:cNvPr>
          <p:cNvSpPr txBox="1"/>
          <p:nvPr/>
        </p:nvSpPr>
        <p:spPr>
          <a:xfrm>
            <a:off x="3536035" y="5340695"/>
            <a:ext cx="1297659" cy="246221"/>
          </a:xfrm>
          <a:prstGeom prst="rect">
            <a:avLst/>
          </a:prstGeom>
          <a:noFill/>
        </p:spPr>
        <p:txBody>
          <a:bodyPr wrap="square" rtlCol="0">
            <a:spAutoFit/>
          </a:bodyPr>
          <a:lstStyle/>
          <a:p>
            <a:r>
              <a:rPr lang="en-US" altLang="ko-KR" sz="1000" dirty="0"/>
              <a:t>7. Service Accept</a:t>
            </a:r>
            <a:endParaRPr lang="ko-KR" altLang="en-US" sz="1000" dirty="0"/>
          </a:p>
        </p:txBody>
      </p:sp>
      <p:sp>
        <p:nvSpPr>
          <p:cNvPr id="81" name="TextBox 80">
            <a:extLst>
              <a:ext uri="{FF2B5EF4-FFF2-40B4-BE49-F238E27FC236}">
                <a16:creationId xmlns:a16="http://schemas.microsoft.com/office/drawing/2014/main" id="{992EE28D-1DEA-4239-A2B9-526E6E9D2F0F}"/>
              </a:ext>
            </a:extLst>
          </p:cNvPr>
          <p:cNvSpPr txBox="1"/>
          <p:nvPr/>
        </p:nvSpPr>
        <p:spPr>
          <a:xfrm>
            <a:off x="3535706" y="6258641"/>
            <a:ext cx="2785997" cy="246221"/>
          </a:xfrm>
          <a:prstGeom prst="rect">
            <a:avLst/>
          </a:prstGeom>
          <a:noFill/>
        </p:spPr>
        <p:txBody>
          <a:bodyPr wrap="square" rtlCol="0">
            <a:spAutoFit/>
          </a:bodyPr>
          <a:lstStyle/>
          <a:p>
            <a:r>
              <a:rPr lang="en-US" altLang="ko-KR" sz="1000" dirty="0"/>
              <a:t>[36.300 7.3b-1 MO-EDT for CP </a:t>
            </a:r>
            <a:r>
              <a:rPr lang="en-US" altLang="ko-KR" sz="1000" dirty="0" err="1"/>
              <a:t>Ciot</a:t>
            </a:r>
            <a:r>
              <a:rPr lang="en-US" altLang="ko-KR" sz="1000" dirty="0"/>
              <a:t> EPS </a:t>
            </a:r>
            <a:r>
              <a:rPr lang="en-US" altLang="ko-KR" sz="1000" dirty="0" err="1"/>
              <a:t>Opt</a:t>
            </a:r>
            <a:r>
              <a:rPr lang="en-US" altLang="ko-KR" sz="1000" dirty="0"/>
              <a:t>]</a:t>
            </a:r>
            <a:endParaRPr lang="ko-KR" altLang="en-US" sz="1000" dirty="0"/>
          </a:p>
        </p:txBody>
      </p:sp>
      <p:graphicFrame>
        <p:nvGraphicFramePr>
          <p:cNvPr id="82" name="표 81">
            <a:extLst>
              <a:ext uri="{FF2B5EF4-FFF2-40B4-BE49-F238E27FC236}">
                <a16:creationId xmlns:a16="http://schemas.microsoft.com/office/drawing/2014/main" id="{70CA7903-891D-4E40-8EBA-485C47CFB031}"/>
              </a:ext>
            </a:extLst>
          </p:cNvPr>
          <p:cNvGraphicFramePr>
            <a:graphicFrameLocks noGrp="1"/>
          </p:cNvGraphicFramePr>
          <p:nvPr>
            <p:extLst>
              <p:ext uri="{D42A27DB-BD31-4B8C-83A1-F6EECF244321}">
                <p14:modId xmlns:p14="http://schemas.microsoft.com/office/powerpoint/2010/main" val="3310832396"/>
              </p:ext>
            </p:extLst>
          </p:nvPr>
        </p:nvGraphicFramePr>
        <p:xfrm>
          <a:off x="7440916" y="947049"/>
          <a:ext cx="4337565" cy="1371600"/>
        </p:xfrm>
        <a:graphic>
          <a:graphicData uri="http://schemas.openxmlformats.org/drawingml/2006/table">
            <a:tbl>
              <a:tblPr firstRow="1" bandRow="1">
                <a:tableStyleId>{7E9639D4-E3E2-4D34-9284-5A2195B3D0D7}</a:tableStyleId>
              </a:tblPr>
              <a:tblGrid>
                <a:gridCol w="402480">
                  <a:extLst>
                    <a:ext uri="{9D8B030D-6E8A-4147-A177-3AD203B41FA5}">
                      <a16:colId xmlns:a16="http://schemas.microsoft.com/office/drawing/2014/main" val="479890767"/>
                    </a:ext>
                  </a:extLst>
                </a:gridCol>
                <a:gridCol w="1332546">
                  <a:extLst>
                    <a:ext uri="{9D8B030D-6E8A-4147-A177-3AD203B41FA5}">
                      <a16:colId xmlns:a16="http://schemas.microsoft.com/office/drawing/2014/main" val="929083716"/>
                    </a:ext>
                  </a:extLst>
                </a:gridCol>
                <a:gridCol w="867513">
                  <a:extLst>
                    <a:ext uri="{9D8B030D-6E8A-4147-A177-3AD203B41FA5}">
                      <a16:colId xmlns:a16="http://schemas.microsoft.com/office/drawing/2014/main" val="1342911994"/>
                    </a:ext>
                  </a:extLst>
                </a:gridCol>
                <a:gridCol w="867513">
                  <a:extLst>
                    <a:ext uri="{9D8B030D-6E8A-4147-A177-3AD203B41FA5}">
                      <a16:colId xmlns:a16="http://schemas.microsoft.com/office/drawing/2014/main" val="1538248055"/>
                    </a:ext>
                  </a:extLst>
                </a:gridCol>
                <a:gridCol w="867513">
                  <a:extLst>
                    <a:ext uri="{9D8B030D-6E8A-4147-A177-3AD203B41FA5}">
                      <a16:colId xmlns:a16="http://schemas.microsoft.com/office/drawing/2014/main" val="945339177"/>
                    </a:ext>
                  </a:extLst>
                </a:gridCol>
              </a:tblGrid>
              <a:tr h="235196">
                <a:tc>
                  <a:txBody>
                    <a:bodyPr/>
                    <a:lstStyle/>
                    <a:p>
                      <a:pPr latinLnBrk="1"/>
                      <a:endParaRPr lang="ko-KR" altLang="en-US" sz="1200" dirty="0">
                        <a:solidFill>
                          <a:schemeClr val="bg1"/>
                        </a:solidFill>
                        <a:latin typeface="Calibri" panose="020F0502020204030204" pitchFamily="34" charset="0"/>
                        <a:cs typeface="Calibri" panose="020F0502020204030204" pitchFamily="34" charset="0"/>
                      </a:endParaRPr>
                    </a:p>
                  </a:txBody>
                  <a:tcPr/>
                </a:tc>
                <a:tc rowSpan="2">
                  <a:txBody>
                    <a:bodyPr/>
                    <a:lstStyle/>
                    <a:p>
                      <a:pPr latinLnBrk="1"/>
                      <a:r>
                        <a:rPr lang="en-US" altLang="ko-KR" sz="1200" dirty="0">
                          <a:solidFill>
                            <a:schemeClr val="bg1"/>
                          </a:solidFill>
                          <a:latin typeface="Calibri" panose="020F0502020204030204" pitchFamily="34" charset="0"/>
                          <a:cs typeface="Calibri" panose="020F0502020204030204" pitchFamily="34" charset="0"/>
                        </a:rPr>
                        <a:t>Service Request Time</a:t>
                      </a:r>
                      <a:endParaRPr lang="ko-KR" altLang="en-US" sz="1200" dirty="0">
                        <a:solidFill>
                          <a:schemeClr val="bg1"/>
                        </a:solidFill>
                        <a:latin typeface="Calibri" panose="020F0502020204030204" pitchFamily="34" charset="0"/>
                        <a:cs typeface="Calibri" panose="020F0502020204030204" pitchFamily="34" charset="0"/>
                      </a:endParaRPr>
                    </a:p>
                  </a:txBody>
                  <a:tcPr>
                    <a:lnB w="12700" cap="flat" cmpd="sng" algn="ctr">
                      <a:solidFill>
                        <a:schemeClr val="tx1"/>
                      </a:solidFill>
                      <a:prstDash val="solid"/>
                      <a:round/>
                      <a:headEnd type="none" w="med" len="med"/>
                      <a:tailEnd type="none" w="med" len="med"/>
                    </a:lnB>
                  </a:tcPr>
                </a:tc>
                <a:tc gridSpan="3">
                  <a:txBody>
                    <a:bodyPr/>
                    <a:lstStyle/>
                    <a:p>
                      <a:pPr latinLnBrk="1"/>
                      <a:endParaRPr lang="ko-KR" altLang="en-US" sz="1200" dirty="0">
                        <a:solidFill>
                          <a:schemeClr val="bg1"/>
                        </a:solidFill>
                        <a:latin typeface="Calibri" panose="020F0502020204030204" pitchFamily="34" charset="0"/>
                        <a:cs typeface="Calibri" panose="020F0502020204030204" pitchFamily="34" charset="0"/>
                      </a:endParaRPr>
                    </a:p>
                  </a:txBody>
                  <a:tcPr/>
                </a:tc>
                <a:tc hMerge="1">
                  <a:txBody>
                    <a:bodyPr/>
                    <a:lstStyle/>
                    <a:p>
                      <a:pPr latinLnBrk="1"/>
                      <a:endParaRPr lang="ko-KR" altLang="en-US" sz="1400" dirty="0">
                        <a:solidFill>
                          <a:schemeClr val="bg1"/>
                        </a:solidFill>
                        <a:latin typeface="Calibri" panose="020F0502020204030204" pitchFamily="34" charset="0"/>
                        <a:cs typeface="Calibri" panose="020F0502020204030204" pitchFamily="34" charset="0"/>
                      </a:endParaRPr>
                    </a:p>
                  </a:txBody>
                  <a:tcPr/>
                </a:tc>
                <a:tc hMerge="1">
                  <a:txBody>
                    <a:bodyPr/>
                    <a:lstStyle/>
                    <a:p>
                      <a:pPr latinLnBrk="1"/>
                      <a:endParaRPr lang="ko-KR" altLang="en-US" sz="1400" dirty="0">
                        <a:solidFill>
                          <a:schemeClr val="bg1"/>
                        </a:solidFill>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2525529183"/>
                  </a:ext>
                </a:extLst>
              </a:tr>
              <a:tr h="235196">
                <a:tc>
                  <a:txBody>
                    <a:bodyPr/>
                    <a:lstStyle/>
                    <a:p>
                      <a:pPr latinLnBrk="1"/>
                      <a:endParaRPr lang="ko-KR" altLang="en-US" sz="1200" dirty="0">
                        <a:solidFill>
                          <a:schemeClr val="bg1"/>
                        </a:solidFill>
                        <a:latin typeface="Calibri" panose="020F0502020204030204" pitchFamily="34" charset="0"/>
                        <a:cs typeface="Calibri" panose="020F0502020204030204" pitchFamily="34" charset="0"/>
                      </a:endParaRPr>
                    </a:p>
                  </a:txBody>
                  <a:tcPr>
                    <a:lnB w="12700" cap="flat" cmpd="sng" algn="ctr">
                      <a:solidFill>
                        <a:schemeClr val="tx1"/>
                      </a:solidFill>
                      <a:prstDash val="solid"/>
                      <a:round/>
                      <a:headEnd type="none" w="med" len="med"/>
                      <a:tailEnd type="none" w="med" len="med"/>
                    </a:lnB>
                    <a:solidFill>
                      <a:schemeClr val="tx1"/>
                    </a:solidFill>
                  </a:tcPr>
                </a:tc>
                <a:tc vMerge="1">
                  <a:txBody>
                    <a:bodyPr/>
                    <a:lstStyle/>
                    <a:p>
                      <a:pPr latinLnBrk="1"/>
                      <a:endParaRPr lang="ko-KR" altLang="en-US" sz="1200" dirty="0">
                        <a:solidFill>
                          <a:schemeClr val="bg1"/>
                        </a:solidFill>
                        <a:latin typeface="Calibri" panose="020F0502020204030204" pitchFamily="34" charset="0"/>
                        <a:cs typeface="Calibri" panose="020F0502020204030204" pitchFamily="34" charset="0"/>
                      </a:endParaRPr>
                    </a:p>
                  </a:txBody>
                  <a:tcPr>
                    <a:solidFill>
                      <a:schemeClr val="tx1"/>
                    </a:solidFill>
                  </a:tcPr>
                </a:tc>
                <a:tc>
                  <a:txBody>
                    <a:bodyPr/>
                    <a:lstStyle/>
                    <a:p>
                      <a:pPr latinLnBrk="1"/>
                      <a:r>
                        <a:rPr lang="en-US" altLang="ko-KR" sz="1200" dirty="0">
                          <a:solidFill>
                            <a:schemeClr val="bg1"/>
                          </a:solidFill>
                          <a:latin typeface="Calibri" panose="020F0502020204030204" pitchFamily="34" charset="0"/>
                          <a:cs typeface="Calibri" panose="020F0502020204030204" pitchFamily="34" charset="0"/>
                        </a:rPr>
                        <a:t>1kbps</a:t>
                      </a:r>
                      <a:endParaRPr lang="ko-KR" altLang="en-US" sz="1200" dirty="0">
                        <a:solidFill>
                          <a:schemeClr val="bg1"/>
                        </a:solidFill>
                        <a:latin typeface="Calibri" panose="020F0502020204030204" pitchFamily="34" charset="0"/>
                        <a:cs typeface="Calibri" panose="020F0502020204030204" pitchFamily="34" charset="0"/>
                      </a:endParaRPr>
                    </a:p>
                  </a:txBody>
                  <a:tcPr>
                    <a:lnB w="12700" cap="flat" cmpd="sng" algn="ctr">
                      <a:solidFill>
                        <a:schemeClr val="tx1"/>
                      </a:solidFill>
                      <a:prstDash val="solid"/>
                      <a:round/>
                      <a:headEnd type="none" w="med" len="med"/>
                      <a:tailEnd type="none" w="med" len="med"/>
                    </a:lnB>
                    <a:solidFill>
                      <a:schemeClr val="tx1"/>
                    </a:solidFill>
                  </a:tcPr>
                </a:tc>
                <a:tc>
                  <a:txBody>
                    <a:bodyPr/>
                    <a:lstStyle/>
                    <a:p>
                      <a:pPr latinLnBrk="1"/>
                      <a:r>
                        <a:rPr lang="en-US" altLang="ko-KR" sz="1200" dirty="0">
                          <a:solidFill>
                            <a:schemeClr val="bg1"/>
                          </a:solidFill>
                          <a:latin typeface="Calibri" panose="020F0502020204030204" pitchFamily="34" charset="0"/>
                          <a:cs typeface="Calibri" panose="020F0502020204030204" pitchFamily="34" charset="0"/>
                        </a:rPr>
                        <a:t>2kbps</a:t>
                      </a:r>
                      <a:endParaRPr lang="ko-KR" altLang="en-US" sz="1200" dirty="0">
                        <a:solidFill>
                          <a:schemeClr val="bg1"/>
                        </a:solidFill>
                        <a:latin typeface="Calibri" panose="020F0502020204030204" pitchFamily="34" charset="0"/>
                        <a:cs typeface="Calibri" panose="020F0502020204030204" pitchFamily="34" charset="0"/>
                      </a:endParaRPr>
                    </a:p>
                  </a:txBody>
                  <a:tcPr>
                    <a:lnB w="12700" cap="flat" cmpd="sng" algn="ctr">
                      <a:solidFill>
                        <a:schemeClr val="tx1"/>
                      </a:solidFill>
                      <a:prstDash val="solid"/>
                      <a:round/>
                      <a:headEnd type="none" w="med" len="med"/>
                      <a:tailEnd type="none" w="med" len="med"/>
                    </a:lnB>
                    <a:solidFill>
                      <a:schemeClr val="tx1"/>
                    </a:solidFill>
                  </a:tcPr>
                </a:tc>
                <a:tc>
                  <a:txBody>
                    <a:bodyPr/>
                    <a:lstStyle/>
                    <a:p>
                      <a:pPr latinLnBrk="1"/>
                      <a:r>
                        <a:rPr lang="en-US" altLang="ko-KR" sz="1200" dirty="0">
                          <a:solidFill>
                            <a:schemeClr val="bg1"/>
                          </a:solidFill>
                          <a:latin typeface="Calibri" panose="020F0502020204030204" pitchFamily="34" charset="0"/>
                          <a:cs typeface="Calibri" panose="020F0502020204030204" pitchFamily="34" charset="0"/>
                        </a:rPr>
                        <a:t>3kbps</a:t>
                      </a:r>
                      <a:endParaRPr lang="ko-KR" altLang="en-US" sz="1200" dirty="0">
                        <a:solidFill>
                          <a:schemeClr val="bg1"/>
                        </a:solidFill>
                        <a:latin typeface="Calibri" panose="020F0502020204030204" pitchFamily="34" charset="0"/>
                        <a:cs typeface="Calibri" panose="020F0502020204030204" pitchFamily="34" charset="0"/>
                      </a:endParaRPr>
                    </a:p>
                  </a:txBody>
                  <a:tcPr>
                    <a:lnB w="12700" cap="flat" cmpd="sng" algn="ctr">
                      <a:solidFill>
                        <a:schemeClr val="tx1"/>
                      </a:solidFill>
                      <a:prstDash val="solid"/>
                      <a:round/>
                      <a:headEnd type="none" w="med" len="med"/>
                      <a:tailEnd type="none" w="med" len="med"/>
                    </a:lnB>
                    <a:solidFill>
                      <a:schemeClr val="tx1"/>
                    </a:solidFill>
                  </a:tcPr>
                </a:tc>
                <a:extLst>
                  <a:ext uri="{0D108BD9-81ED-4DB2-BD59-A6C34878D82A}">
                    <a16:rowId xmlns:a16="http://schemas.microsoft.com/office/drawing/2014/main" val="907752405"/>
                  </a:ext>
                </a:extLst>
              </a:tr>
              <a:tr h="235196">
                <a:tc>
                  <a:txBody>
                    <a:bodyPr/>
                    <a:lstStyle/>
                    <a:p>
                      <a:pPr latinLnBrk="1"/>
                      <a:endParaRPr lang="ko-KR" altLang="en-US" sz="120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latinLnBrk="1"/>
                      <a:r>
                        <a:rPr lang="en-US" altLang="ko-KR" sz="1200" dirty="0">
                          <a:latin typeface="Calibri" panose="020F0502020204030204" pitchFamily="34" charset="0"/>
                          <a:ea typeface="Calibri" panose="020F0502020204030204" pitchFamily="34" charset="0"/>
                          <a:cs typeface="Calibri" panose="020F0502020204030204" pitchFamily="34" charset="0"/>
                        </a:rPr>
                        <a:t>No optimization</a:t>
                      </a:r>
                      <a:endParaRPr lang="ko-KR" altLang="en-US" sz="120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r"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2.3 </a:t>
                      </a:r>
                    </a:p>
                  </a:txBody>
                  <a:tcPr marL="9525" marR="14287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r"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2.0 </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r"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1.9 </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3843565491"/>
                  </a:ext>
                </a:extLst>
              </a:tr>
              <a:tr h="235196">
                <a:tc>
                  <a:txBody>
                    <a:bodyPr/>
                    <a:lstStyle/>
                    <a:p>
                      <a:pPr latinLnBrk="1"/>
                      <a:r>
                        <a:rPr lang="en-US" altLang="ko-KR" sz="1200" dirty="0">
                          <a:latin typeface="Calibri" panose="020F0502020204030204" pitchFamily="34" charset="0"/>
                          <a:cs typeface="Calibri" panose="020F0502020204030204" pitchFamily="34" charset="0"/>
                        </a:rPr>
                        <a:t>A</a:t>
                      </a:r>
                      <a:endParaRPr lang="ko-KR" altLang="en-US" sz="120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latinLnBrk="1"/>
                      <a:r>
                        <a:rPr lang="en-US" altLang="ko-KR" sz="1200" dirty="0">
                          <a:latin typeface="Calibri" panose="020F0502020204030204" pitchFamily="34" charset="0"/>
                          <a:cs typeface="Calibri" panose="020F0502020204030204" pitchFamily="34" charset="0"/>
                        </a:rPr>
                        <a:t>CP </a:t>
                      </a:r>
                      <a:r>
                        <a:rPr lang="en-US" altLang="ko-KR" sz="1200" dirty="0" err="1">
                          <a:latin typeface="Calibri" panose="020F0502020204030204" pitchFamily="34" charset="0"/>
                          <a:cs typeface="Calibri" panose="020F0502020204030204" pitchFamily="34" charset="0"/>
                        </a:rPr>
                        <a:t>CIoT</a:t>
                      </a:r>
                      <a:r>
                        <a:rPr lang="en-US" altLang="ko-KR" sz="1200" dirty="0">
                          <a:latin typeface="Calibri" panose="020F0502020204030204" pitchFamily="34" charset="0"/>
                          <a:cs typeface="Calibri" panose="020F0502020204030204" pitchFamily="34" charset="0"/>
                        </a:rPr>
                        <a:t> EPS </a:t>
                      </a:r>
                      <a:r>
                        <a:rPr lang="en-US" altLang="ko-KR" sz="1200" dirty="0" err="1">
                          <a:latin typeface="Calibri" panose="020F0502020204030204" pitchFamily="34" charset="0"/>
                          <a:cs typeface="Calibri" panose="020F0502020204030204" pitchFamily="34" charset="0"/>
                        </a:rPr>
                        <a:t>Opt</a:t>
                      </a:r>
                      <a:endParaRPr lang="ko-KR" altLang="en-US" sz="120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r"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1.6</a:t>
                      </a:r>
                    </a:p>
                  </a:txBody>
                  <a:tcPr marL="9525" marR="14287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r"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1.4</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r"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1.3</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1393381292"/>
                  </a:ext>
                </a:extLst>
              </a:tr>
              <a:tr h="235196">
                <a:tc>
                  <a:txBody>
                    <a:bodyPr/>
                    <a:lstStyle/>
                    <a:p>
                      <a:pPr latinLnBrk="1"/>
                      <a:r>
                        <a:rPr lang="en-US" altLang="ko-KR" sz="1200" dirty="0">
                          <a:latin typeface="Calibri" panose="020F0502020204030204" pitchFamily="34" charset="0"/>
                          <a:cs typeface="Calibri" panose="020F0502020204030204" pitchFamily="34" charset="0"/>
                        </a:rPr>
                        <a:t>B</a:t>
                      </a:r>
                      <a:endParaRPr lang="ko-KR" altLang="en-US" sz="120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latinLnBrk="1"/>
                      <a:r>
                        <a:rPr lang="en-US" altLang="ko-KR" sz="1200" dirty="0">
                          <a:latin typeface="Calibri" panose="020F0502020204030204" pitchFamily="34" charset="0"/>
                          <a:cs typeface="Calibri" panose="020F0502020204030204" pitchFamily="34" charset="0"/>
                        </a:rPr>
                        <a:t>UP </a:t>
                      </a:r>
                      <a:r>
                        <a:rPr lang="en-US" altLang="ko-KR" sz="1200" dirty="0" err="1">
                          <a:latin typeface="Calibri" panose="020F0502020204030204" pitchFamily="34" charset="0"/>
                          <a:cs typeface="Calibri" panose="020F0502020204030204" pitchFamily="34" charset="0"/>
                        </a:rPr>
                        <a:t>CIoT</a:t>
                      </a:r>
                      <a:r>
                        <a:rPr lang="en-US" altLang="ko-KR" sz="1200" dirty="0">
                          <a:latin typeface="Calibri" panose="020F0502020204030204" pitchFamily="34" charset="0"/>
                          <a:cs typeface="Calibri" panose="020F0502020204030204" pitchFamily="34" charset="0"/>
                        </a:rPr>
                        <a:t> EPS </a:t>
                      </a:r>
                      <a:r>
                        <a:rPr lang="en-US" altLang="ko-KR" sz="1200" dirty="0" err="1">
                          <a:latin typeface="Calibri" panose="020F0502020204030204" pitchFamily="34" charset="0"/>
                          <a:cs typeface="Calibri" panose="020F0502020204030204" pitchFamily="34" charset="0"/>
                        </a:rPr>
                        <a:t>Opt</a:t>
                      </a:r>
                      <a:endParaRPr lang="ko-KR" altLang="en-US" sz="120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r"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1.3</a:t>
                      </a:r>
                    </a:p>
                  </a:txBody>
                  <a:tcPr marL="9525" marR="14287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r"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1.2</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r"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1.2</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3230288031"/>
                  </a:ext>
                </a:extLst>
              </a:tr>
            </a:tbl>
          </a:graphicData>
        </a:graphic>
      </p:graphicFrame>
    </p:spTree>
    <p:extLst>
      <p:ext uri="{BB962C8B-B14F-4D97-AF65-F5344CB8AC3E}">
        <p14:creationId xmlns:p14="http://schemas.microsoft.com/office/powerpoint/2010/main" val="9991889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63CF8BBB-CC2D-46EE-B54A-154AA58C789C}"/>
              </a:ext>
            </a:extLst>
          </p:cNvPr>
          <p:cNvSpPr>
            <a:spLocks noGrp="1"/>
          </p:cNvSpPr>
          <p:nvPr>
            <p:ph type="title"/>
          </p:nvPr>
        </p:nvSpPr>
        <p:spPr/>
        <p:txBody>
          <a:bodyPr>
            <a:normAutofit fontScale="90000"/>
          </a:bodyPr>
          <a:lstStyle/>
          <a:p>
            <a:r>
              <a:rPr lang="en-US" altLang="ko-KR" sz="3200" dirty="0"/>
              <a:t>Observation #4. Call Setup Time Reduction on EPS Bearer Setup</a:t>
            </a:r>
            <a:endParaRPr lang="ko-KR" altLang="en-US" sz="3200" dirty="0"/>
          </a:p>
        </p:txBody>
      </p:sp>
      <p:sp>
        <p:nvSpPr>
          <p:cNvPr id="3" name="내용 개체 틀 2">
            <a:extLst>
              <a:ext uri="{FF2B5EF4-FFF2-40B4-BE49-F238E27FC236}">
                <a16:creationId xmlns:a16="http://schemas.microsoft.com/office/drawing/2014/main" id="{63CC92A9-0622-4DAC-9F2A-43AE1FF4BE05}"/>
              </a:ext>
            </a:extLst>
          </p:cNvPr>
          <p:cNvSpPr>
            <a:spLocks noGrp="1"/>
          </p:cNvSpPr>
          <p:nvPr>
            <p:ph idx="1"/>
          </p:nvPr>
        </p:nvSpPr>
        <p:spPr>
          <a:xfrm>
            <a:off x="320510" y="912694"/>
            <a:ext cx="11547837" cy="3489973"/>
          </a:xfrm>
        </p:spPr>
        <p:txBody>
          <a:bodyPr/>
          <a:lstStyle/>
          <a:p>
            <a:r>
              <a:rPr lang="en-US" altLang="ko-KR" sz="1800" dirty="0"/>
              <a:t>EPS bearer setup procedure from the perspective of reducing the Call Setup Time </a:t>
            </a:r>
          </a:p>
          <a:p>
            <a:pPr lvl="1"/>
            <a:r>
              <a:rPr lang="en-US" altLang="ko-KR" sz="1600" dirty="0"/>
              <a:t>The analysis also shows additional 1.4 seconds (for 1.0 kbps physical rate) is added to the Call Setup Time.</a:t>
            </a:r>
          </a:p>
          <a:p>
            <a:pPr lvl="1"/>
            <a:r>
              <a:rPr lang="en-US" altLang="ko-KR" sz="1600" dirty="0"/>
              <a:t>If EPS bearer setup is skipped, then we can reduce the call setup time</a:t>
            </a:r>
          </a:p>
          <a:p>
            <a:pPr lvl="1"/>
            <a:r>
              <a:rPr lang="en-US" altLang="ko-KR" sz="1600" dirty="0"/>
              <a:t>However, we might compensate the following aspects:</a:t>
            </a:r>
          </a:p>
          <a:p>
            <a:pPr lvl="2"/>
            <a:r>
              <a:rPr lang="en-US" altLang="ko-KR" sz="1400" dirty="0"/>
              <a:t>The main motivation of using GBR bearer for voice transmission is to guarantee QoS based on the required bandwidth. </a:t>
            </a:r>
          </a:p>
          <a:p>
            <a:pPr lvl="2"/>
            <a:r>
              <a:rPr lang="en-US" altLang="ko-KR" sz="1400" dirty="0"/>
              <a:t>Due to long propagation delay and low transmission rate of satellite radio, it is not possible to meet the delay requirements. Packet Delay Budget for current QCI-1 and QCI-5 are 100 milliseconds.</a:t>
            </a:r>
          </a:p>
          <a:p>
            <a:pPr lvl="2"/>
            <a:r>
              <a:rPr lang="en-US" altLang="ko-KR" sz="1400" dirty="0"/>
              <a:t>In addition, due to the limitation of NB-IoT UE, GBR is not supported. </a:t>
            </a:r>
          </a:p>
          <a:p>
            <a:pPr lvl="2"/>
            <a:r>
              <a:rPr lang="en-US" altLang="ko-KR" sz="1400" dirty="0"/>
              <a:t>The number of DRBs is limited up to 2</a:t>
            </a:r>
          </a:p>
          <a:p>
            <a:pPr lvl="2"/>
            <a:r>
              <a:rPr lang="en-US" altLang="ko-KR" sz="1400" dirty="0"/>
              <a:t>Call Admission Control over the satellite link is required in order not to establish voice call over the same satellite link</a:t>
            </a:r>
          </a:p>
          <a:p>
            <a:pPr lvl="2"/>
            <a:r>
              <a:rPr lang="en-US" altLang="ko-KR" sz="1400" dirty="0"/>
              <a:t>Differentiation of voice transmission traffic from others may help a situation when the same service link and feeder link are used by large number of the UEs</a:t>
            </a:r>
          </a:p>
          <a:p>
            <a:endParaRPr lang="en-US" altLang="ko-KR" sz="1800" dirty="0"/>
          </a:p>
        </p:txBody>
      </p:sp>
      <p:sp>
        <p:nvSpPr>
          <p:cNvPr id="4" name="슬라이드 번호 개체 틀 3">
            <a:extLst>
              <a:ext uri="{FF2B5EF4-FFF2-40B4-BE49-F238E27FC236}">
                <a16:creationId xmlns:a16="http://schemas.microsoft.com/office/drawing/2014/main" id="{4E66722F-08AE-49A6-91F0-7BF79098495D}"/>
              </a:ext>
            </a:extLst>
          </p:cNvPr>
          <p:cNvSpPr>
            <a:spLocks noGrp="1"/>
          </p:cNvSpPr>
          <p:nvPr>
            <p:ph type="sldNum" sz="quarter" idx="12"/>
          </p:nvPr>
        </p:nvSpPr>
        <p:spPr/>
        <p:txBody>
          <a:bodyPr/>
          <a:lstStyle/>
          <a:p>
            <a:fld id="{25F5DF48-2534-4513-BD43-E3E90888DDC1}" type="slidenum">
              <a:rPr lang="ko-KR" altLang="en-US" smtClean="0"/>
              <a:pPr/>
              <a:t>15</a:t>
            </a:fld>
            <a:endParaRPr lang="ko-KR" altLang="en-US" dirty="0"/>
          </a:p>
        </p:txBody>
      </p:sp>
    </p:spTree>
    <p:extLst>
      <p:ext uri="{BB962C8B-B14F-4D97-AF65-F5344CB8AC3E}">
        <p14:creationId xmlns:p14="http://schemas.microsoft.com/office/powerpoint/2010/main" val="4424330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39E895EF-FF9E-5879-5D32-7357D9F171A3}"/>
              </a:ext>
            </a:extLst>
          </p:cNvPr>
          <p:cNvSpPr>
            <a:spLocks noGrp="1"/>
          </p:cNvSpPr>
          <p:nvPr>
            <p:ph type="title"/>
          </p:nvPr>
        </p:nvSpPr>
        <p:spPr/>
        <p:txBody>
          <a:bodyPr/>
          <a:lstStyle/>
          <a:p>
            <a:r>
              <a:rPr lang="en-US" altLang="ko-KR" dirty="0"/>
              <a:t>Summary</a:t>
            </a:r>
            <a:endParaRPr lang="ko-KR" altLang="en-US" dirty="0"/>
          </a:p>
        </p:txBody>
      </p:sp>
      <p:sp>
        <p:nvSpPr>
          <p:cNvPr id="3" name="내용 개체 틀 2">
            <a:extLst>
              <a:ext uri="{FF2B5EF4-FFF2-40B4-BE49-F238E27FC236}">
                <a16:creationId xmlns:a16="http://schemas.microsoft.com/office/drawing/2014/main" id="{2F5EC050-8B46-F511-E872-BD020FBC885A}"/>
              </a:ext>
            </a:extLst>
          </p:cNvPr>
          <p:cNvSpPr>
            <a:spLocks noGrp="1"/>
          </p:cNvSpPr>
          <p:nvPr>
            <p:ph idx="1"/>
          </p:nvPr>
        </p:nvSpPr>
        <p:spPr>
          <a:xfrm>
            <a:off x="320511" y="912695"/>
            <a:ext cx="11550980" cy="2417527"/>
          </a:xfrm>
        </p:spPr>
        <p:txBody>
          <a:bodyPr/>
          <a:lstStyle/>
          <a:p>
            <a:r>
              <a:rPr lang="en-US" altLang="ko-KR" sz="1600" dirty="0"/>
              <a:t>An analysis introduces a Call Setup Time and its decomposition and applies known optimization techniques to each step.</a:t>
            </a:r>
          </a:p>
          <a:p>
            <a:r>
              <a:rPr lang="en-US" altLang="ko-KR" sz="1600" dirty="0"/>
              <a:t>Fully optimized SIP procedure should be applied, e.g., one round SIP exchange.</a:t>
            </a:r>
          </a:p>
          <a:p>
            <a:r>
              <a:rPr lang="en-US" altLang="ko-KR" sz="1600" dirty="0"/>
              <a:t>If the following optimization techniques are applied, the call setup time can be significantly reduced.</a:t>
            </a:r>
          </a:p>
          <a:p>
            <a:pPr lvl="1"/>
            <a:r>
              <a:rPr lang="en-US" altLang="ko-KR" sz="1400" dirty="0">
                <a:latin typeface="Calibri" panose="020F0502020204030204" pitchFamily="34" charset="0"/>
                <a:ea typeface="Calibri" panose="020F0502020204030204" pitchFamily="34" charset="0"/>
                <a:cs typeface="Calibri" panose="020F0502020204030204" pitchFamily="34" charset="0"/>
              </a:rPr>
              <a:t>EPS </a:t>
            </a:r>
            <a:r>
              <a:rPr lang="en-US" altLang="ko-KR" sz="1400" dirty="0" err="1">
                <a:latin typeface="Calibri" panose="020F0502020204030204" pitchFamily="34" charset="0"/>
                <a:ea typeface="Calibri" panose="020F0502020204030204" pitchFamily="34" charset="0"/>
                <a:cs typeface="Calibri" panose="020F0502020204030204" pitchFamily="34" charset="0"/>
              </a:rPr>
              <a:t>CIoT</a:t>
            </a:r>
            <a:r>
              <a:rPr lang="en-US" altLang="ko-KR" sz="1400" dirty="0">
                <a:latin typeface="Calibri" panose="020F0502020204030204" pitchFamily="34" charset="0"/>
                <a:ea typeface="Calibri" panose="020F0502020204030204" pitchFamily="34" charset="0"/>
                <a:cs typeface="Calibri" panose="020F0502020204030204" pitchFamily="34" charset="0"/>
              </a:rPr>
              <a:t> CP or UP Optimization can reduce “Service Request Time” by 0.6~1.3 seconds.</a:t>
            </a:r>
          </a:p>
          <a:p>
            <a:pPr lvl="1"/>
            <a:r>
              <a:rPr lang="en-US" altLang="ko-KR" sz="1400" dirty="0">
                <a:latin typeface="Calibri" panose="020F0502020204030204" pitchFamily="34" charset="0"/>
                <a:ea typeface="Calibri" panose="020F0502020204030204" pitchFamily="34" charset="0"/>
                <a:cs typeface="Calibri" panose="020F0502020204030204" pitchFamily="34" charset="0"/>
              </a:rPr>
              <a:t>SIP compression can reduce “SIP message exchange Time” by 6.8~14.2 seconds.</a:t>
            </a:r>
          </a:p>
          <a:p>
            <a:pPr lvl="1"/>
            <a:r>
              <a:rPr lang="en-US" altLang="ko-KR" sz="1400" dirty="0">
                <a:latin typeface="Calibri" panose="020F0502020204030204" pitchFamily="34" charset="0"/>
                <a:ea typeface="Calibri" panose="020F0502020204030204" pitchFamily="34" charset="0"/>
                <a:cs typeface="Calibri" panose="020F0502020204030204" pitchFamily="34" charset="0"/>
              </a:rPr>
              <a:t>The protocol overhead of SIP message over NAS is slightly higher (e.g., 9 Bytes per message) than the UP-based transmission and it increases 0.1 second to the call setup time.</a:t>
            </a:r>
          </a:p>
          <a:p>
            <a:pPr lvl="1"/>
            <a:r>
              <a:rPr lang="en-US" altLang="ko-KR" sz="1400" dirty="0">
                <a:latin typeface="Calibri" panose="020F0502020204030204" pitchFamily="34" charset="0"/>
                <a:ea typeface="Calibri" panose="020F0502020204030204" pitchFamily="34" charset="0"/>
                <a:cs typeface="Calibri" panose="020F0502020204030204" pitchFamily="34" charset="0"/>
              </a:rPr>
              <a:t>EPS bearer setup time can be reduced. If skipped, it can also reduce 0.9~1.4. However, QoS aspects should be carefully considered.</a:t>
            </a:r>
          </a:p>
          <a:p>
            <a:pPr lvl="1"/>
            <a:endParaRPr lang="en-US" altLang="ko-KR" sz="1400" dirty="0">
              <a:latin typeface="Calibri" panose="020F0502020204030204" pitchFamily="34" charset="0"/>
              <a:ea typeface="Calibri" panose="020F0502020204030204" pitchFamily="34" charset="0"/>
              <a:cs typeface="Calibri" panose="020F0502020204030204" pitchFamily="34" charset="0"/>
            </a:endParaRPr>
          </a:p>
        </p:txBody>
      </p:sp>
      <p:sp>
        <p:nvSpPr>
          <p:cNvPr id="4" name="슬라이드 번호 개체 틀 3">
            <a:extLst>
              <a:ext uri="{FF2B5EF4-FFF2-40B4-BE49-F238E27FC236}">
                <a16:creationId xmlns:a16="http://schemas.microsoft.com/office/drawing/2014/main" id="{4F782A8E-B7FE-FDFB-B9B2-F89760F89226}"/>
              </a:ext>
            </a:extLst>
          </p:cNvPr>
          <p:cNvSpPr>
            <a:spLocks noGrp="1"/>
          </p:cNvSpPr>
          <p:nvPr>
            <p:ph type="sldNum" sz="quarter" idx="12"/>
          </p:nvPr>
        </p:nvSpPr>
        <p:spPr/>
        <p:txBody>
          <a:bodyPr/>
          <a:lstStyle/>
          <a:p>
            <a:fld id="{25F5DF48-2534-4513-BD43-E3E90888DDC1}" type="slidenum">
              <a:rPr lang="ko-KR" altLang="en-US" smtClean="0"/>
              <a:pPr/>
              <a:t>16</a:t>
            </a:fld>
            <a:endParaRPr lang="ko-KR" altLang="en-US" dirty="0"/>
          </a:p>
        </p:txBody>
      </p:sp>
      <p:graphicFrame>
        <p:nvGraphicFramePr>
          <p:cNvPr id="86" name="표 85">
            <a:extLst>
              <a:ext uri="{FF2B5EF4-FFF2-40B4-BE49-F238E27FC236}">
                <a16:creationId xmlns:a16="http://schemas.microsoft.com/office/drawing/2014/main" id="{9220E86D-48ED-4CC6-A11C-34BE648ACFB1}"/>
              </a:ext>
            </a:extLst>
          </p:cNvPr>
          <p:cNvGraphicFramePr>
            <a:graphicFrameLocks noGrp="1"/>
          </p:cNvGraphicFramePr>
          <p:nvPr>
            <p:extLst>
              <p:ext uri="{D42A27DB-BD31-4B8C-83A1-F6EECF244321}">
                <p14:modId xmlns:p14="http://schemas.microsoft.com/office/powerpoint/2010/main" val="2571097374"/>
              </p:ext>
            </p:extLst>
          </p:nvPr>
        </p:nvGraphicFramePr>
        <p:xfrm>
          <a:off x="936637" y="3527779"/>
          <a:ext cx="9888396" cy="2103120"/>
        </p:xfrm>
        <a:graphic>
          <a:graphicData uri="http://schemas.openxmlformats.org/drawingml/2006/table">
            <a:tbl>
              <a:tblPr firstRow="1" bandRow="1">
                <a:tableStyleId>{7E9639D4-E3E2-4D34-9284-5A2195B3D0D7}</a:tableStyleId>
              </a:tblPr>
              <a:tblGrid>
                <a:gridCol w="509743">
                  <a:extLst>
                    <a:ext uri="{9D8B030D-6E8A-4147-A177-3AD203B41FA5}">
                      <a16:colId xmlns:a16="http://schemas.microsoft.com/office/drawing/2014/main" val="479890767"/>
                    </a:ext>
                  </a:extLst>
                </a:gridCol>
                <a:gridCol w="1594966">
                  <a:extLst>
                    <a:ext uri="{9D8B030D-6E8A-4147-A177-3AD203B41FA5}">
                      <a16:colId xmlns:a16="http://schemas.microsoft.com/office/drawing/2014/main" val="929083716"/>
                    </a:ext>
                  </a:extLst>
                </a:gridCol>
                <a:gridCol w="690830">
                  <a:extLst>
                    <a:ext uri="{9D8B030D-6E8A-4147-A177-3AD203B41FA5}">
                      <a16:colId xmlns:a16="http://schemas.microsoft.com/office/drawing/2014/main" val="1342911994"/>
                    </a:ext>
                  </a:extLst>
                </a:gridCol>
                <a:gridCol w="716692">
                  <a:extLst>
                    <a:ext uri="{9D8B030D-6E8A-4147-A177-3AD203B41FA5}">
                      <a16:colId xmlns:a16="http://schemas.microsoft.com/office/drawing/2014/main" val="1538248055"/>
                    </a:ext>
                  </a:extLst>
                </a:gridCol>
                <a:gridCol w="656967">
                  <a:extLst>
                    <a:ext uri="{9D8B030D-6E8A-4147-A177-3AD203B41FA5}">
                      <a16:colId xmlns:a16="http://schemas.microsoft.com/office/drawing/2014/main" val="945339177"/>
                    </a:ext>
                  </a:extLst>
                </a:gridCol>
                <a:gridCol w="2423065">
                  <a:extLst>
                    <a:ext uri="{9D8B030D-6E8A-4147-A177-3AD203B41FA5}">
                      <a16:colId xmlns:a16="http://schemas.microsoft.com/office/drawing/2014/main" val="1838107401"/>
                    </a:ext>
                  </a:extLst>
                </a:gridCol>
                <a:gridCol w="1098711">
                  <a:extLst>
                    <a:ext uri="{9D8B030D-6E8A-4147-A177-3AD203B41FA5}">
                      <a16:colId xmlns:a16="http://schemas.microsoft.com/office/drawing/2014/main" val="1194933841"/>
                    </a:ext>
                  </a:extLst>
                </a:gridCol>
                <a:gridCol w="1098711">
                  <a:extLst>
                    <a:ext uri="{9D8B030D-6E8A-4147-A177-3AD203B41FA5}">
                      <a16:colId xmlns:a16="http://schemas.microsoft.com/office/drawing/2014/main" val="574517461"/>
                    </a:ext>
                  </a:extLst>
                </a:gridCol>
                <a:gridCol w="1098711">
                  <a:extLst>
                    <a:ext uri="{9D8B030D-6E8A-4147-A177-3AD203B41FA5}">
                      <a16:colId xmlns:a16="http://schemas.microsoft.com/office/drawing/2014/main" val="2007472535"/>
                    </a:ext>
                  </a:extLst>
                </a:gridCol>
              </a:tblGrid>
              <a:tr h="235196">
                <a:tc>
                  <a:txBody>
                    <a:bodyPr/>
                    <a:lstStyle/>
                    <a:p>
                      <a:pPr latinLnBrk="1"/>
                      <a:endParaRPr lang="ko-KR" altLang="en-US" sz="1200" dirty="0">
                        <a:solidFill>
                          <a:schemeClr val="bg1"/>
                        </a:solidFill>
                        <a:latin typeface="Calibri" panose="020F0502020204030204" pitchFamily="34" charset="0"/>
                        <a:cs typeface="Calibri" panose="020F0502020204030204" pitchFamily="34" charset="0"/>
                      </a:endParaRPr>
                    </a:p>
                  </a:txBody>
                  <a:tcPr/>
                </a:tc>
                <a:tc rowSpan="2">
                  <a:txBody>
                    <a:bodyPr/>
                    <a:lstStyle/>
                    <a:p>
                      <a:pPr latinLnBrk="1"/>
                      <a:r>
                        <a:rPr lang="en-US" altLang="ko-KR" sz="1200" dirty="0">
                          <a:solidFill>
                            <a:schemeClr val="bg1"/>
                          </a:solidFill>
                          <a:latin typeface="Calibri" panose="020F0502020204030204" pitchFamily="34" charset="0"/>
                          <a:cs typeface="Calibri" panose="020F0502020204030204" pitchFamily="34" charset="0"/>
                        </a:rPr>
                        <a:t>Call Setup Time</a:t>
                      </a:r>
                    </a:p>
                    <a:p>
                      <a:pPr latinLnBrk="1"/>
                      <a:r>
                        <a:rPr lang="en-US" altLang="ko-KR" sz="1200" dirty="0">
                          <a:solidFill>
                            <a:schemeClr val="bg1"/>
                          </a:solidFill>
                          <a:latin typeface="Calibri" panose="020F0502020204030204" pitchFamily="34" charset="0"/>
                          <a:cs typeface="Calibri" panose="020F0502020204030204" pitchFamily="34" charset="0"/>
                        </a:rPr>
                        <a:t>Decomposition</a:t>
                      </a:r>
                      <a:endParaRPr lang="ko-KR" altLang="en-US" sz="1200" dirty="0">
                        <a:solidFill>
                          <a:schemeClr val="bg1"/>
                        </a:solidFill>
                        <a:latin typeface="Calibri" panose="020F0502020204030204" pitchFamily="34" charset="0"/>
                        <a:cs typeface="Calibri" panose="020F0502020204030204" pitchFamily="34" charset="0"/>
                      </a:endParaRPr>
                    </a:p>
                  </a:txBody>
                  <a:tcPr>
                    <a:lnB w="12700" cap="flat" cmpd="sng" algn="ctr">
                      <a:solidFill>
                        <a:schemeClr val="tx1"/>
                      </a:solidFill>
                      <a:prstDash val="solid"/>
                      <a:round/>
                      <a:headEnd type="none" w="med" len="med"/>
                      <a:tailEnd type="none" w="med" len="med"/>
                    </a:lnB>
                  </a:tcPr>
                </a:tc>
                <a:tc gridSpan="3">
                  <a:txBody>
                    <a:bodyPr/>
                    <a:lstStyle/>
                    <a:p>
                      <a:pPr latinLnBrk="1"/>
                      <a:r>
                        <a:rPr lang="en-US" altLang="ko-KR" sz="1200" dirty="0">
                          <a:solidFill>
                            <a:schemeClr val="bg1"/>
                          </a:solidFill>
                          <a:latin typeface="Calibri" panose="020F0502020204030204" pitchFamily="34" charset="0"/>
                          <a:cs typeface="Calibri" panose="020F0502020204030204" pitchFamily="34" charset="0"/>
                        </a:rPr>
                        <a:t>No optimization</a:t>
                      </a:r>
                      <a:endParaRPr lang="ko-KR" altLang="en-US" sz="1200" dirty="0">
                        <a:solidFill>
                          <a:schemeClr val="bg1"/>
                        </a:solidFill>
                        <a:latin typeface="Calibri" panose="020F0502020204030204" pitchFamily="34" charset="0"/>
                        <a:cs typeface="Calibri" panose="020F0502020204030204" pitchFamily="34" charset="0"/>
                      </a:endParaRPr>
                    </a:p>
                  </a:txBody>
                  <a:tcPr/>
                </a:tc>
                <a:tc hMerge="1">
                  <a:txBody>
                    <a:bodyPr/>
                    <a:lstStyle/>
                    <a:p>
                      <a:pPr latinLnBrk="1"/>
                      <a:endParaRPr lang="ko-KR" altLang="en-US" sz="1400" dirty="0">
                        <a:solidFill>
                          <a:schemeClr val="bg1"/>
                        </a:solidFill>
                        <a:latin typeface="Calibri" panose="020F0502020204030204" pitchFamily="34" charset="0"/>
                        <a:cs typeface="Calibri" panose="020F0502020204030204" pitchFamily="34" charset="0"/>
                      </a:endParaRPr>
                    </a:p>
                  </a:txBody>
                  <a:tcPr/>
                </a:tc>
                <a:tc hMerge="1">
                  <a:txBody>
                    <a:bodyPr/>
                    <a:lstStyle/>
                    <a:p>
                      <a:pPr latinLnBrk="1"/>
                      <a:endParaRPr lang="ko-KR" altLang="en-US" sz="1400" dirty="0">
                        <a:solidFill>
                          <a:schemeClr val="bg1"/>
                        </a:solidFill>
                        <a:latin typeface="Calibri" panose="020F0502020204030204" pitchFamily="34" charset="0"/>
                        <a:cs typeface="Calibri" panose="020F0502020204030204" pitchFamily="34" charset="0"/>
                      </a:endParaRPr>
                    </a:p>
                  </a:txBody>
                  <a:tcPr/>
                </a:tc>
                <a:tc>
                  <a:txBody>
                    <a:bodyPr/>
                    <a:lstStyle/>
                    <a:p>
                      <a:pPr latinLnBrk="1"/>
                      <a:r>
                        <a:rPr lang="en-US" altLang="ko-KR" sz="1200" dirty="0">
                          <a:solidFill>
                            <a:schemeClr val="bg1"/>
                          </a:solidFill>
                          <a:latin typeface="Calibri" panose="020F0502020204030204" pitchFamily="34" charset="0"/>
                          <a:cs typeface="Calibri" panose="020F0502020204030204" pitchFamily="34" charset="0"/>
                        </a:rPr>
                        <a:t>Potential Optimization Techniques</a:t>
                      </a:r>
                      <a:endParaRPr lang="ko-KR" altLang="en-US" sz="1200" dirty="0">
                        <a:solidFill>
                          <a:schemeClr val="bg1"/>
                        </a:solidFill>
                        <a:latin typeface="Calibri" panose="020F0502020204030204" pitchFamily="34" charset="0"/>
                        <a:cs typeface="Calibri" panose="020F0502020204030204" pitchFamily="34" charset="0"/>
                      </a:endParaRPr>
                    </a:p>
                  </a:txBody>
                  <a:tcPr/>
                </a:tc>
                <a:tc gridSpan="3">
                  <a:txBody>
                    <a:bodyPr/>
                    <a:lstStyle/>
                    <a:p>
                      <a:pPr latinLnBrk="1"/>
                      <a:r>
                        <a:rPr lang="en-US" altLang="ko-KR" sz="1200" dirty="0">
                          <a:solidFill>
                            <a:schemeClr val="bg1"/>
                          </a:solidFill>
                          <a:latin typeface="Calibri" panose="020F0502020204030204" pitchFamily="34" charset="0"/>
                          <a:cs typeface="Calibri" panose="020F0502020204030204" pitchFamily="34" charset="0"/>
                        </a:rPr>
                        <a:t>Call Setup Time</a:t>
                      </a:r>
                    </a:p>
                    <a:p>
                      <a:pPr latinLnBrk="1"/>
                      <a:r>
                        <a:rPr lang="en-US" altLang="ko-KR" sz="1200" dirty="0">
                          <a:solidFill>
                            <a:schemeClr val="bg1"/>
                          </a:solidFill>
                          <a:latin typeface="Calibri" panose="020F0502020204030204" pitchFamily="34" charset="0"/>
                          <a:cs typeface="Calibri" panose="020F0502020204030204" pitchFamily="34" charset="0"/>
                        </a:rPr>
                        <a:t>when the known techniques are applied</a:t>
                      </a:r>
                      <a:endParaRPr lang="ko-KR" altLang="en-US" sz="1200" dirty="0">
                        <a:solidFill>
                          <a:schemeClr val="bg1"/>
                        </a:solidFill>
                        <a:latin typeface="Calibri" panose="020F0502020204030204" pitchFamily="34" charset="0"/>
                        <a:cs typeface="Calibri" panose="020F0502020204030204" pitchFamily="34" charset="0"/>
                      </a:endParaRPr>
                    </a:p>
                  </a:txBody>
                  <a:tcPr/>
                </a:tc>
                <a:tc hMerge="1">
                  <a:txBody>
                    <a:bodyPr/>
                    <a:lstStyle/>
                    <a:p>
                      <a:pPr latinLnBrk="1"/>
                      <a:endParaRPr lang="ko-KR" altLang="en-US" sz="1200" dirty="0">
                        <a:solidFill>
                          <a:schemeClr val="bg1"/>
                        </a:solidFill>
                        <a:latin typeface="Calibri" panose="020F0502020204030204" pitchFamily="34" charset="0"/>
                        <a:cs typeface="Calibri" panose="020F0502020204030204" pitchFamily="34" charset="0"/>
                      </a:endParaRPr>
                    </a:p>
                  </a:txBody>
                  <a:tcPr/>
                </a:tc>
                <a:tc hMerge="1">
                  <a:txBody>
                    <a:bodyPr/>
                    <a:lstStyle/>
                    <a:p>
                      <a:pPr latinLnBrk="1"/>
                      <a:endParaRPr lang="ko-KR" altLang="en-US" sz="1200" dirty="0">
                        <a:solidFill>
                          <a:schemeClr val="bg1"/>
                        </a:solidFill>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2525529183"/>
                  </a:ext>
                </a:extLst>
              </a:tr>
              <a:tr h="235196">
                <a:tc>
                  <a:txBody>
                    <a:bodyPr/>
                    <a:lstStyle/>
                    <a:p>
                      <a:pPr latinLnBrk="1"/>
                      <a:endParaRPr lang="ko-KR" altLang="en-US" sz="1200" dirty="0">
                        <a:solidFill>
                          <a:schemeClr val="bg1"/>
                        </a:solidFill>
                        <a:latin typeface="Calibri" panose="020F0502020204030204" pitchFamily="34" charset="0"/>
                        <a:cs typeface="Calibri" panose="020F0502020204030204" pitchFamily="34" charset="0"/>
                      </a:endParaRPr>
                    </a:p>
                  </a:txBody>
                  <a:tcPr>
                    <a:lnB w="12700" cap="flat" cmpd="sng" algn="ctr">
                      <a:solidFill>
                        <a:schemeClr val="tx1"/>
                      </a:solidFill>
                      <a:prstDash val="solid"/>
                      <a:round/>
                      <a:headEnd type="none" w="med" len="med"/>
                      <a:tailEnd type="none" w="med" len="med"/>
                    </a:lnB>
                    <a:solidFill>
                      <a:schemeClr val="tx1"/>
                    </a:solidFill>
                  </a:tcPr>
                </a:tc>
                <a:tc vMerge="1">
                  <a:txBody>
                    <a:bodyPr/>
                    <a:lstStyle/>
                    <a:p>
                      <a:pPr latinLnBrk="1"/>
                      <a:endParaRPr lang="ko-KR" altLang="en-US" sz="1200" dirty="0">
                        <a:solidFill>
                          <a:schemeClr val="bg1"/>
                        </a:solidFill>
                        <a:latin typeface="Calibri" panose="020F0502020204030204" pitchFamily="34" charset="0"/>
                        <a:cs typeface="Calibri" panose="020F0502020204030204" pitchFamily="34" charset="0"/>
                      </a:endParaRPr>
                    </a:p>
                  </a:txBody>
                  <a:tcPr>
                    <a:solidFill>
                      <a:schemeClr val="tx1"/>
                    </a:solidFill>
                  </a:tcPr>
                </a:tc>
                <a:tc>
                  <a:txBody>
                    <a:bodyPr/>
                    <a:lstStyle/>
                    <a:p>
                      <a:pPr latinLnBrk="1"/>
                      <a:r>
                        <a:rPr lang="en-US" altLang="ko-KR" sz="1200" dirty="0">
                          <a:solidFill>
                            <a:schemeClr val="bg1"/>
                          </a:solidFill>
                          <a:latin typeface="Calibri" panose="020F0502020204030204" pitchFamily="34" charset="0"/>
                          <a:cs typeface="Calibri" panose="020F0502020204030204" pitchFamily="34" charset="0"/>
                        </a:rPr>
                        <a:t>1kbps</a:t>
                      </a:r>
                      <a:endParaRPr lang="ko-KR" altLang="en-US" sz="1200" dirty="0">
                        <a:solidFill>
                          <a:schemeClr val="bg1"/>
                        </a:solidFill>
                        <a:latin typeface="Calibri" panose="020F0502020204030204" pitchFamily="34" charset="0"/>
                        <a:cs typeface="Calibri" panose="020F0502020204030204" pitchFamily="34" charset="0"/>
                      </a:endParaRPr>
                    </a:p>
                  </a:txBody>
                  <a:tcPr>
                    <a:lnB w="12700" cap="flat" cmpd="sng" algn="ctr">
                      <a:solidFill>
                        <a:schemeClr val="tx1"/>
                      </a:solidFill>
                      <a:prstDash val="solid"/>
                      <a:round/>
                      <a:headEnd type="none" w="med" len="med"/>
                      <a:tailEnd type="none" w="med" len="med"/>
                    </a:lnB>
                    <a:solidFill>
                      <a:schemeClr val="tx1"/>
                    </a:solidFill>
                  </a:tcPr>
                </a:tc>
                <a:tc>
                  <a:txBody>
                    <a:bodyPr/>
                    <a:lstStyle/>
                    <a:p>
                      <a:pPr latinLnBrk="1"/>
                      <a:r>
                        <a:rPr lang="en-US" altLang="ko-KR" sz="1200" dirty="0">
                          <a:solidFill>
                            <a:schemeClr val="bg1"/>
                          </a:solidFill>
                          <a:latin typeface="Calibri" panose="020F0502020204030204" pitchFamily="34" charset="0"/>
                          <a:cs typeface="Calibri" panose="020F0502020204030204" pitchFamily="34" charset="0"/>
                        </a:rPr>
                        <a:t>2kbps</a:t>
                      </a:r>
                      <a:endParaRPr lang="ko-KR" altLang="en-US" sz="1200" dirty="0">
                        <a:solidFill>
                          <a:schemeClr val="bg1"/>
                        </a:solidFill>
                        <a:latin typeface="Calibri" panose="020F0502020204030204" pitchFamily="34" charset="0"/>
                        <a:cs typeface="Calibri" panose="020F0502020204030204" pitchFamily="34" charset="0"/>
                      </a:endParaRPr>
                    </a:p>
                  </a:txBody>
                  <a:tcPr>
                    <a:lnB w="12700" cap="flat" cmpd="sng" algn="ctr">
                      <a:solidFill>
                        <a:schemeClr val="tx1"/>
                      </a:solidFill>
                      <a:prstDash val="solid"/>
                      <a:round/>
                      <a:headEnd type="none" w="med" len="med"/>
                      <a:tailEnd type="none" w="med" len="med"/>
                    </a:lnB>
                    <a:solidFill>
                      <a:schemeClr val="tx1"/>
                    </a:solidFill>
                  </a:tcPr>
                </a:tc>
                <a:tc>
                  <a:txBody>
                    <a:bodyPr/>
                    <a:lstStyle/>
                    <a:p>
                      <a:pPr latinLnBrk="1"/>
                      <a:r>
                        <a:rPr lang="en-US" altLang="ko-KR" sz="1200" dirty="0">
                          <a:solidFill>
                            <a:schemeClr val="bg1"/>
                          </a:solidFill>
                          <a:latin typeface="Calibri" panose="020F0502020204030204" pitchFamily="34" charset="0"/>
                          <a:cs typeface="Calibri" panose="020F0502020204030204" pitchFamily="34" charset="0"/>
                        </a:rPr>
                        <a:t>3kbps</a:t>
                      </a:r>
                      <a:endParaRPr lang="ko-KR" altLang="en-US" sz="1200" dirty="0">
                        <a:solidFill>
                          <a:schemeClr val="bg1"/>
                        </a:solidFill>
                        <a:latin typeface="Calibri" panose="020F0502020204030204" pitchFamily="34" charset="0"/>
                        <a:cs typeface="Calibri" panose="020F0502020204030204" pitchFamily="34" charset="0"/>
                      </a:endParaRPr>
                    </a:p>
                  </a:txBody>
                  <a:tcPr>
                    <a:lnB w="12700" cap="flat" cmpd="sng" algn="ctr">
                      <a:solidFill>
                        <a:schemeClr val="tx1"/>
                      </a:solidFill>
                      <a:prstDash val="solid"/>
                      <a:round/>
                      <a:headEnd type="none" w="med" len="med"/>
                      <a:tailEnd type="none" w="med" len="med"/>
                    </a:lnB>
                    <a:solidFill>
                      <a:schemeClr val="tx1"/>
                    </a:solidFill>
                  </a:tcPr>
                </a:tc>
                <a:tc>
                  <a:txBody>
                    <a:bodyPr/>
                    <a:lstStyle/>
                    <a:p>
                      <a:pPr latinLnBrk="1"/>
                      <a:endParaRPr lang="ko-KR" altLang="en-US" sz="1200" dirty="0">
                        <a:solidFill>
                          <a:schemeClr val="bg1"/>
                        </a:solidFill>
                        <a:latin typeface="Calibri" panose="020F0502020204030204" pitchFamily="34" charset="0"/>
                        <a:cs typeface="Calibri" panose="020F0502020204030204" pitchFamily="34" charset="0"/>
                      </a:endParaRPr>
                    </a:p>
                  </a:txBody>
                  <a:tcPr>
                    <a:lnB w="12700" cap="flat" cmpd="sng" algn="ctr">
                      <a:solidFill>
                        <a:schemeClr val="tx1"/>
                      </a:solidFill>
                      <a:prstDash val="solid"/>
                      <a:round/>
                      <a:headEnd type="none" w="med" len="med"/>
                      <a:tailEnd type="none" w="med" len="med"/>
                    </a:lnB>
                    <a:solidFill>
                      <a:schemeClr val="tx1"/>
                    </a:solidFill>
                  </a:tcPr>
                </a:tc>
                <a:tc>
                  <a:txBody>
                    <a:bodyPr/>
                    <a:lstStyle/>
                    <a:p>
                      <a:pPr latinLnBrk="1"/>
                      <a:r>
                        <a:rPr lang="en-US" altLang="ko-KR" sz="1200" dirty="0">
                          <a:solidFill>
                            <a:schemeClr val="bg1"/>
                          </a:solidFill>
                          <a:latin typeface="Calibri" panose="020F0502020204030204" pitchFamily="34" charset="0"/>
                          <a:cs typeface="Calibri" panose="020F0502020204030204" pitchFamily="34" charset="0"/>
                        </a:rPr>
                        <a:t>1kbps</a:t>
                      </a:r>
                      <a:endParaRPr lang="ko-KR" altLang="en-US" sz="1200" dirty="0">
                        <a:solidFill>
                          <a:schemeClr val="bg1"/>
                        </a:solidFill>
                        <a:latin typeface="Calibri" panose="020F0502020204030204" pitchFamily="34" charset="0"/>
                        <a:cs typeface="Calibri" panose="020F0502020204030204" pitchFamily="34" charset="0"/>
                      </a:endParaRPr>
                    </a:p>
                  </a:txBody>
                  <a:tcPr>
                    <a:lnB w="12700" cap="flat" cmpd="sng" algn="ctr">
                      <a:solidFill>
                        <a:schemeClr val="tx1"/>
                      </a:solidFill>
                      <a:prstDash val="solid"/>
                      <a:round/>
                      <a:headEnd type="none" w="med" len="med"/>
                      <a:tailEnd type="none" w="med" len="med"/>
                    </a:lnB>
                    <a:solidFill>
                      <a:schemeClr val="tx1"/>
                    </a:solidFill>
                  </a:tcPr>
                </a:tc>
                <a:tc>
                  <a:txBody>
                    <a:bodyPr/>
                    <a:lstStyle/>
                    <a:p>
                      <a:pPr latinLnBrk="1"/>
                      <a:r>
                        <a:rPr lang="en-US" altLang="ko-KR" sz="1200" dirty="0">
                          <a:solidFill>
                            <a:schemeClr val="bg1"/>
                          </a:solidFill>
                          <a:latin typeface="Calibri" panose="020F0502020204030204" pitchFamily="34" charset="0"/>
                          <a:cs typeface="Calibri" panose="020F0502020204030204" pitchFamily="34" charset="0"/>
                        </a:rPr>
                        <a:t>2kbps</a:t>
                      </a:r>
                      <a:endParaRPr lang="ko-KR" altLang="en-US" sz="1200" dirty="0">
                        <a:solidFill>
                          <a:schemeClr val="bg1"/>
                        </a:solidFill>
                        <a:latin typeface="Calibri" panose="020F0502020204030204" pitchFamily="34" charset="0"/>
                        <a:cs typeface="Calibri" panose="020F0502020204030204" pitchFamily="34" charset="0"/>
                      </a:endParaRPr>
                    </a:p>
                  </a:txBody>
                  <a:tcPr>
                    <a:lnB w="12700" cap="flat" cmpd="sng" algn="ctr">
                      <a:solidFill>
                        <a:schemeClr val="tx1"/>
                      </a:solidFill>
                      <a:prstDash val="solid"/>
                      <a:round/>
                      <a:headEnd type="none" w="med" len="med"/>
                      <a:tailEnd type="none" w="med" len="med"/>
                    </a:lnB>
                    <a:solidFill>
                      <a:schemeClr val="tx1"/>
                    </a:solidFill>
                  </a:tcPr>
                </a:tc>
                <a:tc>
                  <a:txBody>
                    <a:bodyPr/>
                    <a:lstStyle/>
                    <a:p>
                      <a:pPr latinLnBrk="1"/>
                      <a:r>
                        <a:rPr lang="en-US" altLang="ko-KR" sz="1200" dirty="0">
                          <a:solidFill>
                            <a:schemeClr val="bg1"/>
                          </a:solidFill>
                          <a:latin typeface="Calibri" panose="020F0502020204030204" pitchFamily="34" charset="0"/>
                          <a:cs typeface="Calibri" panose="020F0502020204030204" pitchFamily="34" charset="0"/>
                        </a:rPr>
                        <a:t>3kbps</a:t>
                      </a:r>
                      <a:endParaRPr lang="ko-KR" altLang="en-US" sz="1200" dirty="0">
                        <a:solidFill>
                          <a:schemeClr val="bg1"/>
                        </a:solidFill>
                        <a:latin typeface="Calibri" panose="020F0502020204030204" pitchFamily="34" charset="0"/>
                        <a:cs typeface="Calibri" panose="020F0502020204030204" pitchFamily="34" charset="0"/>
                      </a:endParaRPr>
                    </a:p>
                  </a:txBody>
                  <a:tcPr>
                    <a:lnB w="12700" cap="flat" cmpd="sng" algn="ctr">
                      <a:solidFill>
                        <a:schemeClr val="tx1"/>
                      </a:solidFill>
                      <a:prstDash val="solid"/>
                      <a:round/>
                      <a:headEnd type="none" w="med" len="med"/>
                      <a:tailEnd type="none" w="med" len="med"/>
                    </a:lnB>
                    <a:solidFill>
                      <a:schemeClr val="tx1"/>
                    </a:solidFill>
                  </a:tcPr>
                </a:tc>
                <a:extLst>
                  <a:ext uri="{0D108BD9-81ED-4DB2-BD59-A6C34878D82A}">
                    <a16:rowId xmlns:a16="http://schemas.microsoft.com/office/drawing/2014/main" val="907752405"/>
                  </a:ext>
                </a:extLst>
              </a:tr>
              <a:tr h="235196">
                <a:tc>
                  <a:txBody>
                    <a:bodyPr/>
                    <a:lstStyle/>
                    <a:p>
                      <a:pPr latinLnBrk="1"/>
                      <a:r>
                        <a:rPr lang="en-US" altLang="ko-KR" sz="1200" dirty="0">
                          <a:latin typeface="Calibri" panose="020F0502020204030204" pitchFamily="34" charset="0"/>
                          <a:ea typeface="Calibri" panose="020F0502020204030204" pitchFamily="34" charset="0"/>
                          <a:cs typeface="Calibri" panose="020F0502020204030204" pitchFamily="34" charset="0"/>
                        </a:rPr>
                        <a:t>1</a:t>
                      </a:r>
                      <a:endParaRPr lang="ko-KR" altLang="en-US" sz="120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latinLnBrk="1"/>
                      <a:r>
                        <a:rPr lang="en-US" altLang="ko-KR" sz="1200" dirty="0">
                          <a:latin typeface="Calibri" panose="020F0502020204030204" pitchFamily="34" charset="0"/>
                          <a:ea typeface="Calibri" panose="020F0502020204030204" pitchFamily="34" charset="0"/>
                          <a:cs typeface="Calibri" panose="020F0502020204030204" pitchFamily="34" charset="0"/>
                        </a:rPr>
                        <a:t>Service Request</a:t>
                      </a:r>
                      <a:endParaRPr lang="ko-KR" altLang="en-US" sz="120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r"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2.3 </a:t>
                      </a:r>
                    </a:p>
                  </a:txBody>
                  <a:tcPr marL="9525" marR="14287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r"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2.0 </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r"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1.9 </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l"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  EPS </a:t>
                      </a:r>
                      <a:r>
                        <a:rPr lang="en-US" altLang="ko-KR" sz="1200" b="0" i="0" u="none" strike="noStrike" dirty="0" err="1">
                          <a:solidFill>
                            <a:srgbClr val="000000"/>
                          </a:solidFill>
                          <a:effectLst/>
                          <a:latin typeface="Calibri" panose="020F0502020204030204" pitchFamily="34" charset="0"/>
                          <a:ea typeface="맑은 고딕" panose="020B0503020000020004" pitchFamily="50" charset="-127"/>
                        </a:rPr>
                        <a:t>CIoT</a:t>
                      </a: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 CP (UP) Optimization</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r"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1.6 (1.3)</a:t>
                      </a:r>
                    </a:p>
                  </a:txBody>
                  <a:tcPr marL="9525" marR="14287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r"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1.4 (1.2)</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r"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1.3 (1.2)</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3843565491"/>
                  </a:ext>
                </a:extLst>
              </a:tr>
              <a:tr h="235196">
                <a:tc>
                  <a:txBody>
                    <a:bodyPr/>
                    <a:lstStyle/>
                    <a:p>
                      <a:pPr latinLnBrk="1"/>
                      <a:r>
                        <a:rPr lang="en-US" altLang="ko-KR" sz="1200" dirty="0">
                          <a:latin typeface="Calibri" panose="020F0502020204030204" pitchFamily="34" charset="0"/>
                          <a:cs typeface="Calibri" panose="020F0502020204030204" pitchFamily="34" charset="0"/>
                        </a:rPr>
                        <a:t>2</a:t>
                      </a:r>
                      <a:endParaRPr lang="ko-KR" altLang="en-US" sz="120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latinLnBrk="1"/>
                      <a:r>
                        <a:rPr lang="en-US" altLang="ko-KR" sz="1200" dirty="0">
                          <a:latin typeface="Calibri" panose="020F0502020204030204" pitchFamily="34" charset="0"/>
                          <a:cs typeface="Calibri" panose="020F0502020204030204" pitchFamily="34" charset="0"/>
                        </a:rPr>
                        <a:t>SIP INVITE</a:t>
                      </a:r>
                      <a:endParaRPr lang="ko-KR" altLang="en-US" sz="120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r"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15.7</a:t>
                      </a:r>
                    </a:p>
                  </a:txBody>
                  <a:tcPr marL="9525" marR="14287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r"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8.9 </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r"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6.6 </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  SIGCOMP (30% compression ratio)</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r"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5.0 </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r"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2.9 </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r"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2.2 </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4106250063"/>
                  </a:ext>
                </a:extLst>
              </a:tr>
              <a:tr h="235196">
                <a:tc>
                  <a:txBody>
                    <a:bodyPr/>
                    <a:lstStyle/>
                    <a:p>
                      <a:pPr latinLnBrk="1"/>
                      <a:r>
                        <a:rPr lang="en-US" altLang="ko-KR" sz="1200" dirty="0">
                          <a:latin typeface="Calibri" panose="020F0502020204030204" pitchFamily="34" charset="0"/>
                          <a:cs typeface="Calibri" panose="020F0502020204030204" pitchFamily="34" charset="0"/>
                        </a:rPr>
                        <a:t>3</a:t>
                      </a:r>
                      <a:endParaRPr lang="ko-KR" altLang="en-US" sz="120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latinLnBrk="1"/>
                      <a:r>
                        <a:rPr lang="en-US" altLang="ko-KR" sz="1200" dirty="0">
                          <a:latin typeface="Calibri" panose="020F0502020204030204" pitchFamily="34" charset="0"/>
                          <a:cs typeface="Calibri" panose="020F0502020204030204" pitchFamily="34" charset="0"/>
                        </a:rPr>
                        <a:t>Bearer Setup</a:t>
                      </a:r>
                      <a:endParaRPr lang="ko-KR" altLang="en-US" sz="120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r"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1.4 </a:t>
                      </a:r>
                    </a:p>
                  </a:txBody>
                  <a:tcPr marL="9525" marR="14287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r"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1.0 </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r"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0.9 </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l"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  -</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r"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1.4 </a:t>
                      </a:r>
                    </a:p>
                  </a:txBody>
                  <a:tcPr marL="9525" marR="14287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r"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1.0 </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r"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0.9 </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2354730873"/>
                  </a:ext>
                </a:extLst>
              </a:tr>
              <a:tr h="235196">
                <a:tc>
                  <a:txBody>
                    <a:bodyPr/>
                    <a:lstStyle/>
                    <a:p>
                      <a:pPr latinLnBrk="1"/>
                      <a:r>
                        <a:rPr lang="en-US" altLang="ko-KR" sz="1200" dirty="0">
                          <a:latin typeface="Calibri" panose="020F0502020204030204" pitchFamily="34" charset="0"/>
                          <a:cs typeface="Calibri" panose="020F0502020204030204" pitchFamily="34" charset="0"/>
                        </a:rPr>
                        <a:t>4</a:t>
                      </a:r>
                      <a:endParaRPr lang="ko-KR" altLang="en-US" sz="120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latinLnBrk="1"/>
                      <a:r>
                        <a:rPr lang="en-US" altLang="ko-KR" sz="1200" dirty="0">
                          <a:latin typeface="Calibri" panose="020F0502020204030204" pitchFamily="34" charset="0"/>
                          <a:cs typeface="Calibri" panose="020F0502020204030204" pitchFamily="34" charset="0"/>
                        </a:rPr>
                        <a:t>SIP 180</a:t>
                      </a:r>
                      <a:endParaRPr lang="ko-KR" altLang="en-US" sz="120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r"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5.4 </a:t>
                      </a:r>
                    </a:p>
                  </a:txBody>
                  <a:tcPr marL="9525" marR="14287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r"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3.2 </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r"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2.4 </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  SIGCOMP (30% compression ratio)</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r"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1.9 </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r"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1.2 </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r"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1.0 </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2307550286"/>
                  </a:ext>
                </a:extLst>
              </a:tr>
              <a:tr h="235196">
                <a:tc gridSpan="2">
                  <a:txBody>
                    <a:bodyPr/>
                    <a:lstStyle/>
                    <a:p>
                      <a:pPr latinLnBrk="1"/>
                      <a:r>
                        <a:rPr lang="en-US" altLang="ko-KR" sz="1200" dirty="0">
                          <a:latin typeface="Calibri" panose="020F0502020204030204" pitchFamily="34" charset="0"/>
                          <a:cs typeface="Calibri" panose="020F0502020204030204" pitchFamily="34" charset="0"/>
                        </a:rPr>
                        <a:t>Call Setup Time</a:t>
                      </a:r>
                      <a:endParaRPr lang="ko-KR" altLang="en-US" sz="120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dirty="0"/>
                    </a:p>
                  </a:txBody>
                  <a:tcPr>
                    <a:solidFill>
                      <a:srgbClr val="FFFF00"/>
                    </a:solidFill>
                  </a:tcPr>
                </a:tc>
                <a:tc>
                  <a:txBody>
                    <a:bodyPr/>
                    <a:lstStyle/>
                    <a:p>
                      <a:pPr algn="r" fontAlgn="ctr"/>
                      <a:r>
                        <a:rPr lang="en-US" altLang="ko-KR" sz="1200" b="0" i="0" u="none" strike="noStrike" dirty="0">
                          <a:solidFill>
                            <a:schemeClr val="tx1"/>
                          </a:solidFill>
                          <a:effectLst/>
                          <a:latin typeface="Calibri" panose="020F0502020204030204" pitchFamily="34" charset="0"/>
                          <a:ea typeface="맑은 고딕" panose="020B0503020000020004" pitchFamily="50" charset="-127"/>
                        </a:rPr>
                        <a:t>24.7</a:t>
                      </a:r>
                    </a:p>
                  </a:txBody>
                  <a:tcPr marL="9525" marR="14287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15.0 </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11.8 </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endParaRPr lang="en-US" altLang="ko-KR" sz="1200" b="0" i="0" u="none" strike="noStrike" dirty="0">
                        <a:solidFill>
                          <a:srgbClr val="000000"/>
                        </a:solidFill>
                        <a:effectLst/>
                        <a:latin typeface="Calibri" panose="020F0502020204030204" pitchFamily="34" charset="0"/>
                        <a:ea typeface="맑은 고딕" panose="020B0503020000020004" pitchFamily="50" charset="-127"/>
                      </a:endParaRP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9.8 (9.5) </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6.5(6.3)</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altLang="ko-KR" sz="1200" b="0" i="0" u="none" strike="noStrike" dirty="0">
                          <a:solidFill>
                            <a:srgbClr val="000000"/>
                          </a:solidFill>
                          <a:effectLst/>
                          <a:latin typeface="Calibri" panose="020F0502020204030204" pitchFamily="34" charset="0"/>
                          <a:ea typeface="맑은 고딕" panose="020B0503020000020004" pitchFamily="50" charset="-127"/>
                        </a:rPr>
                        <a:t>5.4 (5.3)</a:t>
                      </a:r>
                    </a:p>
                  </a:txBody>
                  <a:tcPr marL="6350" marR="1524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5498701"/>
                  </a:ext>
                </a:extLst>
              </a:tr>
            </a:tbl>
          </a:graphicData>
        </a:graphic>
      </p:graphicFrame>
    </p:spTree>
    <p:extLst>
      <p:ext uri="{BB962C8B-B14F-4D97-AF65-F5344CB8AC3E}">
        <p14:creationId xmlns:p14="http://schemas.microsoft.com/office/powerpoint/2010/main" val="13081812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82598" y="88769"/>
            <a:ext cx="6614983" cy="646331"/>
          </a:xfrm>
          <a:prstGeom prst="rect">
            <a:avLst/>
          </a:prstGeom>
          <a:noFill/>
        </p:spPr>
        <p:txBody>
          <a:bodyPr wrap="square" rtlCol="0">
            <a:spAutoFit/>
          </a:bodyPr>
          <a:lstStyle/>
          <a:p>
            <a:pPr hangingPunct="0"/>
            <a:r>
              <a:rPr lang="en-GB" altLang="ko-KR" b="1" dirty="0">
                <a:cs typeface="Arial" panose="020B0604020202020204" pitchFamily="34" charset="0"/>
              </a:rPr>
              <a:t>3GPP TSG SA WG2#169</a:t>
            </a:r>
          </a:p>
          <a:p>
            <a:pPr hangingPunct="0"/>
            <a:r>
              <a:rPr lang="en-GB" altLang="ko-KR" b="1" dirty="0">
                <a:cs typeface="Arial" panose="020B0604020202020204" pitchFamily="34" charset="0"/>
              </a:rPr>
              <a:t>19-23</a:t>
            </a:r>
            <a:r>
              <a:rPr lang="en-GB" altLang="ko-KR" b="1" baseline="30000" dirty="0">
                <a:cs typeface="Arial" panose="020B0604020202020204" pitchFamily="34" charset="0"/>
              </a:rPr>
              <a:t> </a:t>
            </a:r>
            <a:r>
              <a:rPr lang="en-GB" altLang="ko-KR" b="1" dirty="0">
                <a:cs typeface="Arial" panose="020B0604020202020204" pitchFamily="34" charset="0"/>
              </a:rPr>
              <a:t>May 2025, Fukuoka, Japan</a:t>
            </a:r>
            <a:endParaRPr lang="ko-KR" altLang="en-US" b="1" dirty="0">
              <a:cs typeface="Arial" panose="020B0604020202020204" pitchFamily="34" charset="0"/>
            </a:endParaRPr>
          </a:p>
        </p:txBody>
      </p:sp>
      <p:graphicFrame>
        <p:nvGraphicFramePr>
          <p:cNvPr id="8" name="표 7"/>
          <p:cNvGraphicFramePr>
            <a:graphicFrameLocks noGrp="1"/>
          </p:cNvGraphicFramePr>
          <p:nvPr>
            <p:extLst>
              <p:ext uri="{D42A27DB-BD31-4B8C-83A1-F6EECF244321}">
                <p14:modId xmlns:p14="http://schemas.microsoft.com/office/powerpoint/2010/main" val="832339604"/>
              </p:ext>
            </p:extLst>
          </p:nvPr>
        </p:nvGraphicFramePr>
        <p:xfrm>
          <a:off x="314796" y="1498580"/>
          <a:ext cx="11547836" cy="2279675"/>
        </p:xfrm>
        <a:graphic>
          <a:graphicData uri="http://schemas.openxmlformats.org/drawingml/2006/table">
            <a:tbl>
              <a:tblPr firstRow="1" bandRow="1">
                <a:tableStyleId>{2D5ABB26-0587-4C30-8999-92F81FD0307C}</a:tableStyleId>
              </a:tblPr>
              <a:tblGrid>
                <a:gridCol w="2682404">
                  <a:extLst>
                    <a:ext uri="{9D8B030D-6E8A-4147-A177-3AD203B41FA5}">
                      <a16:colId xmlns:a16="http://schemas.microsoft.com/office/drawing/2014/main" val="20000"/>
                    </a:ext>
                  </a:extLst>
                </a:gridCol>
                <a:gridCol w="8865432">
                  <a:extLst>
                    <a:ext uri="{9D8B030D-6E8A-4147-A177-3AD203B41FA5}">
                      <a16:colId xmlns:a16="http://schemas.microsoft.com/office/drawing/2014/main" val="20001"/>
                    </a:ext>
                  </a:extLst>
                </a:gridCol>
              </a:tblGrid>
              <a:tr h="455935">
                <a:tc>
                  <a:txBody>
                    <a:bodyPr/>
                    <a:lstStyle/>
                    <a:p>
                      <a:pPr latinLnBrk="1"/>
                      <a:r>
                        <a:rPr lang="en-US" altLang="ko-KR" sz="1800" b="1" kern="1200" baseline="0" dirty="0">
                          <a:solidFill>
                            <a:schemeClr val="tx1"/>
                          </a:solidFill>
                          <a:latin typeface="+mj-ea"/>
                          <a:ea typeface="+mj-ea"/>
                          <a:cs typeface="+mj-cs"/>
                        </a:rPr>
                        <a:t>Source:</a:t>
                      </a:r>
                      <a:endParaRPr lang="ko-KR" altLang="en-US" sz="1800" b="1" kern="1200" baseline="0" dirty="0">
                        <a:solidFill>
                          <a:schemeClr val="tx1"/>
                        </a:solidFill>
                        <a:latin typeface="+mj-ea"/>
                        <a:ea typeface="+mj-ea"/>
                        <a:cs typeface="+mj-cs"/>
                      </a:endParaRPr>
                    </a:p>
                  </a:txBody>
                  <a:tcPr/>
                </a:tc>
                <a:tc>
                  <a:txBody>
                    <a:bodyPr/>
                    <a:lstStyle/>
                    <a:p>
                      <a:pPr latinLnBrk="1"/>
                      <a:r>
                        <a:rPr lang="en-US" altLang="ko-KR" sz="1800" b="1" kern="1200" dirty="0">
                          <a:solidFill>
                            <a:schemeClr val="tx1"/>
                          </a:solidFill>
                          <a:latin typeface="+mj-lt"/>
                          <a:ea typeface="+mj-ea"/>
                          <a:cs typeface="+mj-cs"/>
                        </a:rPr>
                        <a:t>Samsung</a:t>
                      </a:r>
                      <a:endParaRPr lang="ko-KR" altLang="en-US" sz="1800" b="1" kern="1200" dirty="0">
                        <a:solidFill>
                          <a:schemeClr val="tx1"/>
                        </a:solidFill>
                        <a:latin typeface="+mj-lt"/>
                        <a:ea typeface="+mj-ea"/>
                        <a:cs typeface="+mj-cs"/>
                      </a:endParaRPr>
                    </a:p>
                  </a:txBody>
                  <a:tcPr/>
                </a:tc>
                <a:extLst>
                  <a:ext uri="{0D108BD9-81ED-4DB2-BD59-A6C34878D82A}">
                    <a16:rowId xmlns:a16="http://schemas.microsoft.com/office/drawing/2014/main" val="10000"/>
                  </a:ext>
                </a:extLst>
              </a:tr>
              <a:tr h="455935">
                <a:tc>
                  <a:txBody>
                    <a:bodyPr/>
                    <a:lstStyle/>
                    <a:p>
                      <a:pPr latinLnBrk="1"/>
                      <a:r>
                        <a:rPr lang="en-US" altLang="ko-KR" sz="1800" b="1" kern="1200" baseline="0" dirty="0">
                          <a:solidFill>
                            <a:schemeClr val="tx1"/>
                          </a:solidFill>
                          <a:latin typeface="+mj-ea"/>
                          <a:ea typeface="+mj-ea"/>
                          <a:cs typeface="+mj-cs"/>
                        </a:rPr>
                        <a:t>Title:</a:t>
                      </a:r>
                      <a:endParaRPr lang="ko-KR" altLang="en-US" sz="1800" b="1" kern="1200" baseline="0" dirty="0">
                        <a:solidFill>
                          <a:schemeClr val="tx1"/>
                        </a:solidFill>
                        <a:latin typeface="+mj-ea"/>
                        <a:ea typeface="+mj-ea"/>
                        <a:cs typeface="+mj-cs"/>
                      </a:endParaRPr>
                    </a:p>
                  </a:txBody>
                  <a:tcPr/>
                </a:tc>
                <a:tc>
                  <a:txBody>
                    <a:bodyPr/>
                    <a:lstStyle/>
                    <a:p>
                      <a:pPr latinLnBrk="1"/>
                      <a:r>
                        <a:rPr lang="en-US" altLang="ko-KR" sz="1800" b="1" kern="1200" dirty="0">
                          <a:solidFill>
                            <a:schemeClr val="tx1"/>
                          </a:solidFill>
                          <a:latin typeface="+mj-lt"/>
                          <a:ea typeface="+mj-ea"/>
                          <a:cs typeface="+mj-cs"/>
                        </a:rPr>
                        <a:t>Analysis on Call Setup Time for IMS Voice over GEO Satellite</a:t>
                      </a:r>
                      <a:endParaRPr lang="ko-KR" altLang="en-US" sz="1800" b="1" kern="1200" dirty="0">
                        <a:solidFill>
                          <a:schemeClr val="tx1"/>
                        </a:solidFill>
                        <a:latin typeface="+mj-lt"/>
                        <a:ea typeface="+mj-ea"/>
                        <a:cs typeface="+mj-cs"/>
                      </a:endParaRPr>
                    </a:p>
                  </a:txBody>
                  <a:tcPr/>
                </a:tc>
                <a:extLst>
                  <a:ext uri="{0D108BD9-81ED-4DB2-BD59-A6C34878D82A}">
                    <a16:rowId xmlns:a16="http://schemas.microsoft.com/office/drawing/2014/main" val="10001"/>
                  </a:ext>
                </a:extLst>
              </a:tr>
              <a:tr h="455935">
                <a:tc>
                  <a:txBody>
                    <a:bodyPr/>
                    <a:lstStyle/>
                    <a:p>
                      <a:pPr latinLnBrk="1"/>
                      <a:r>
                        <a:rPr lang="en-US" altLang="ko-KR" sz="1800" b="1" kern="1200" baseline="0" dirty="0">
                          <a:solidFill>
                            <a:schemeClr val="tx1"/>
                          </a:solidFill>
                          <a:latin typeface="+mj-ea"/>
                          <a:ea typeface="+mj-ea"/>
                          <a:cs typeface="+mj-cs"/>
                        </a:rPr>
                        <a:t>Document for:</a:t>
                      </a:r>
                      <a:endParaRPr lang="ko-KR" altLang="en-US" sz="1800" b="1" kern="1200" baseline="0" dirty="0">
                        <a:solidFill>
                          <a:schemeClr val="tx1"/>
                        </a:solidFill>
                        <a:latin typeface="+mj-ea"/>
                        <a:ea typeface="+mj-ea"/>
                        <a:cs typeface="+mj-cs"/>
                      </a:endParaRPr>
                    </a:p>
                  </a:txBody>
                  <a:tcPr/>
                </a:tc>
                <a:tc>
                  <a:txBody>
                    <a:bodyPr/>
                    <a:lstStyle/>
                    <a:p>
                      <a:pPr latinLnBrk="1"/>
                      <a:r>
                        <a:rPr lang="en-US" altLang="ko-KR" sz="1800" b="1" kern="1200" baseline="0" dirty="0">
                          <a:solidFill>
                            <a:schemeClr val="tx1"/>
                          </a:solidFill>
                          <a:latin typeface="+mj-ea"/>
                          <a:ea typeface="+mj-ea"/>
                          <a:cs typeface="+mj-cs"/>
                        </a:rPr>
                        <a:t>Discussion</a:t>
                      </a:r>
                      <a:endParaRPr lang="ko-KR" altLang="en-US" sz="1800" b="1" kern="1200" baseline="0" dirty="0">
                        <a:solidFill>
                          <a:schemeClr val="tx1"/>
                        </a:solidFill>
                        <a:latin typeface="+mj-ea"/>
                        <a:ea typeface="+mj-ea"/>
                        <a:cs typeface="+mj-cs"/>
                      </a:endParaRPr>
                    </a:p>
                  </a:txBody>
                  <a:tcPr/>
                </a:tc>
                <a:extLst>
                  <a:ext uri="{0D108BD9-81ED-4DB2-BD59-A6C34878D82A}">
                    <a16:rowId xmlns:a16="http://schemas.microsoft.com/office/drawing/2014/main" val="10002"/>
                  </a:ext>
                </a:extLst>
              </a:tr>
              <a:tr h="455935">
                <a:tc>
                  <a:txBody>
                    <a:bodyPr/>
                    <a:lstStyle/>
                    <a:p>
                      <a:pPr latinLnBrk="1"/>
                      <a:r>
                        <a:rPr lang="en-US" altLang="ko-KR" sz="1800" b="1" kern="1200" baseline="0" dirty="0">
                          <a:solidFill>
                            <a:schemeClr val="tx1"/>
                          </a:solidFill>
                          <a:latin typeface="+mj-ea"/>
                          <a:ea typeface="+mj-ea"/>
                          <a:cs typeface="+mj-cs"/>
                        </a:rPr>
                        <a:t>Agenda Item:</a:t>
                      </a:r>
                      <a:endParaRPr lang="ko-KR" altLang="en-US" sz="1800" b="1" kern="1200" baseline="0" dirty="0">
                        <a:solidFill>
                          <a:schemeClr val="tx1"/>
                        </a:solidFill>
                        <a:latin typeface="+mj-ea"/>
                        <a:ea typeface="+mj-ea"/>
                        <a:cs typeface="+mj-cs"/>
                      </a:endParaRPr>
                    </a:p>
                  </a:txBody>
                  <a:tcPr/>
                </a:tc>
                <a:tc>
                  <a:txBody>
                    <a:bodyPr/>
                    <a:lstStyle/>
                    <a:p>
                      <a:pPr latinLnBrk="1"/>
                      <a:r>
                        <a:rPr lang="en-US" altLang="ko-KR" sz="1800" b="1" kern="1200" baseline="0" dirty="0">
                          <a:solidFill>
                            <a:schemeClr val="tx1"/>
                          </a:solidFill>
                          <a:latin typeface="+mj-ea"/>
                          <a:ea typeface="+mj-ea"/>
                          <a:cs typeface="+mj-cs"/>
                        </a:rPr>
                        <a:t>20.1.1</a:t>
                      </a:r>
                      <a:endParaRPr lang="ko-KR" altLang="en-US" sz="1800" b="1" kern="1200" baseline="0" dirty="0">
                        <a:solidFill>
                          <a:schemeClr val="tx1"/>
                        </a:solidFill>
                        <a:latin typeface="+mj-ea"/>
                        <a:ea typeface="+mj-ea"/>
                        <a:cs typeface="+mj-cs"/>
                      </a:endParaRPr>
                    </a:p>
                  </a:txBody>
                  <a:tcPr/>
                </a:tc>
                <a:extLst>
                  <a:ext uri="{0D108BD9-81ED-4DB2-BD59-A6C34878D82A}">
                    <a16:rowId xmlns:a16="http://schemas.microsoft.com/office/drawing/2014/main" val="10003"/>
                  </a:ext>
                </a:extLst>
              </a:tr>
              <a:tr h="455935">
                <a:tc>
                  <a:txBody>
                    <a:bodyPr/>
                    <a:lstStyle/>
                    <a:p>
                      <a:pPr latinLnBrk="1"/>
                      <a:r>
                        <a:rPr lang="en-US" altLang="ko-KR" sz="1800" b="1" kern="1200" baseline="0" dirty="0">
                          <a:solidFill>
                            <a:schemeClr val="tx1"/>
                          </a:solidFill>
                          <a:latin typeface="+mj-ea"/>
                          <a:ea typeface="+mj-ea"/>
                          <a:cs typeface="+mj-cs"/>
                        </a:rPr>
                        <a:t>Work Item / Release</a:t>
                      </a:r>
                      <a:endParaRPr lang="ko-KR" altLang="en-US" sz="1800" b="1" kern="1200" baseline="0" dirty="0">
                        <a:solidFill>
                          <a:schemeClr val="tx1"/>
                        </a:solidFill>
                        <a:latin typeface="+mj-ea"/>
                        <a:ea typeface="+mj-ea"/>
                        <a:cs typeface="+mj-cs"/>
                      </a:endParaRPr>
                    </a:p>
                  </a:txBody>
                  <a:tcPr/>
                </a:tc>
                <a:tc>
                  <a:txBody>
                    <a:bodyPr/>
                    <a:lstStyle/>
                    <a:p>
                      <a:pPr latinLnBrk="1"/>
                      <a:r>
                        <a:rPr lang="en-US" altLang="ko-KR" sz="1800" b="1" kern="1200" baseline="0" dirty="0">
                          <a:solidFill>
                            <a:schemeClr val="tx1"/>
                          </a:solidFill>
                          <a:latin typeface="+mj-ea"/>
                          <a:ea typeface="+mj-ea"/>
                          <a:cs typeface="+mj-cs"/>
                        </a:rPr>
                        <a:t>FS_5GSAT_Ph4_ARC / Rel-20</a:t>
                      </a:r>
                      <a:endParaRPr lang="ko-KR" altLang="en-US" sz="1800" b="1" kern="1200" baseline="0" dirty="0">
                        <a:solidFill>
                          <a:schemeClr val="tx1"/>
                        </a:solidFill>
                        <a:latin typeface="+mj-ea"/>
                        <a:ea typeface="+mj-ea"/>
                        <a:cs typeface="+mj-cs"/>
                      </a:endParaRPr>
                    </a:p>
                  </a:txBody>
                  <a:tcPr/>
                </a:tc>
                <a:extLst>
                  <a:ext uri="{0D108BD9-81ED-4DB2-BD59-A6C34878D82A}">
                    <a16:rowId xmlns:a16="http://schemas.microsoft.com/office/drawing/2014/main" val="10004"/>
                  </a:ext>
                </a:extLst>
              </a:tr>
            </a:tbl>
          </a:graphicData>
        </a:graphic>
      </p:graphicFrame>
      <p:sp>
        <p:nvSpPr>
          <p:cNvPr id="9" name="TextBox 8"/>
          <p:cNvSpPr txBox="1"/>
          <p:nvPr/>
        </p:nvSpPr>
        <p:spPr>
          <a:xfrm>
            <a:off x="314796" y="4566783"/>
            <a:ext cx="11308244" cy="338554"/>
          </a:xfrm>
          <a:prstGeom prst="rect">
            <a:avLst/>
          </a:prstGeom>
          <a:noFill/>
        </p:spPr>
        <p:txBody>
          <a:bodyPr wrap="square" rtlCol="0">
            <a:spAutoFit/>
          </a:bodyPr>
          <a:lstStyle/>
          <a:p>
            <a:r>
              <a:rPr lang="en-US" altLang="ko-KR" sz="1600" b="1" kern="1200" baseline="0" dirty="0">
                <a:latin typeface="+mj-ea"/>
                <a:ea typeface="+mj-ea"/>
                <a:cs typeface="+mj-cs"/>
              </a:rPr>
              <a:t>Abstract of the contribution: </a:t>
            </a:r>
            <a:r>
              <a:rPr lang="en-US" altLang="ko-KR" sz="1600" i="1" kern="1200" baseline="0" dirty="0">
                <a:latin typeface="+mj-ea"/>
                <a:ea typeface="+mj-ea"/>
                <a:cs typeface="+mj-cs"/>
              </a:rPr>
              <a:t>This document</a:t>
            </a:r>
            <a:r>
              <a:rPr lang="en-US" altLang="ko-KR" sz="1600" i="1" kern="1200" dirty="0">
                <a:latin typeface="+mj-ea"/>
                <a:ea typeface="+mj-ea"/>
                <a:cs typeface="+mj-cs"/>
              </a:rPr>
              <a:t> includes an analysis on Call Setup Time for IMS Voice over Satellite</a:t>
            </a:r>
            <a:endParaRPr lang="ko-KR" altLang="en-US" sz="1800" kern="1200" baseline="0" dirty="0">
              <a:latin typeface="+mj-ea"/>
              <a:ea typeface="+mj-ea"/>
              <a:cs typeface="+mj-cs"/>
            </a:endParaRPr>
          </a:p>
        </p:txBody>
      </p:sp>
      <p:sp>
        <p:nvSpPr>
          <p:cNvPr id="10" name="제목 1"/>
          <p:cNvSpPr txBox="1">
            <a:spLocks/>
          </p:cNvSpPr>
          <p:nvPr/>
        </p:nvSpPr>
        <p:spPr>
          <a:xfrm>
            <a:off x="10602836" y="140757"/>
            <a:ext cx="1438472" cy="271177"/>
          </a:xfrm>
          <a:prstGeom prst="rect">
            <a:avLst/>
          </a:prstGeom>
        </p:spPr>
        <p:txBody>
          <a:bodyPr vert="horz" lIns="91440" tIns="45720" rIns="91440" bIns="45720" rtlCol="0" anchor="t">
            <a:noAutofit/>
          </a:bodyPr>
          <a:lstStyle>
            <a:lvl1pPr algn="l" defTabSz="914400" rtl="0" eaLnBrk="1" latinLnBrk="1" hangingPunct="1">
              <a:lnSpc>
                <a:spcPct val="90000"/>
              </a:lnSpc>
              <a:spcBef>
                <a:spcPct val="0"/>
              </a:spcBef>
              <a:buNone/>
              <a:defRPr sz="4400" kern="1200" baseline="0">
                <a:solidFill>
                  <a:schemeClr val="accent5">
                    <a:lumMod val="75000"/>
                  </a:schemeClr>
                </a:solidFill>
                <a:latin typeface="+mj-ea"/>
                <a:ea typeface="+mj-ea"/>
                <a:cs typeface="+mj-cs"/>
              </a:defRPr>
            </a:lvl1pPr>
          </a:lstStyle>
          <a:p>
            <a:pPr algn="r"/>
            <a:r>
              <a:rPr lang="en-US" altLang="ko-KR" sz="1600" b="1" dirty="0">
                <a:solidFill>
                  <a:schemeClr val="tx1"/>
                </a:solidFill>
              </a:rPr>
              <a:t>S2-2505310</a:t>
            </a:r>
            <a:endParaRPr lang="ko-KR" altLang="en-US" sz="1600" b="1" dirty="0">
              <a:solidFill>
                <a:schemeClr val="tx1"/>
              </a:solidFill>
            </a:endParaRPr>
          </a:p>
        </p:txBody>
      </p:sp>
      <p:pic>
        <p:nvPicPr>
          <p:cNvPr id="6" name="Picture 2" descr="http://www.3gpp.org/IMG/jpg/3GPP_TM_RD.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4796" y="208305"/>
            <a:ext cx="712354" cy="4149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52135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EACDC2C2-4EBC-46B8-9C8C-5B4A3A4B40D7}"/>
              </a:ext>
            </a:extLst>
          </p:cNvPr>
          <p:cNvSpPr>
            <a:spLocks noGrp="1"/>
          </p:cNvSpPr>
          <p:nvPr>
            <p:ph type="title"/>
          </p:nvPr>
        </p:nvSpPr>
        <p:spPr/>
        <p:txBody>
          <a:bodyPr/>
          <a:lstStyle/>
          <a:p>
            <a:r>
              <a:rPr lang="en-US" altLang="ko-KR" dirty="0"/>
              <a:t>Introduction</a:t>
            </a:r>
            <a:endParaRPr lang="ko-KR" altLang="en-US" dirty="0"/>
          </a:p>
        </p:txBody>
      </p:sp>
      <p:sp>
        <p:nvSpPr>
          <p:cNvPr id="3" name="내용 개체 틀 2">
            <a:extLst>
              <a:ext uri="{FF2B5EF4-FFF2-40B4-BE49-F238E27FC236}">
                <a16:creationId xmlns:a16="http://schemas.microsoft.com/office/drawing/2014/main" id="{782A105D-C308-4C61-B598-4540F539E06C}"/>
              </a:ext>
            </a:extLst>
          </p:cNvPr>
          <p:cNvSpPr>
            <a:spLocks noGrp="1"/>
          </p:cNvSpPr>
          <p:nvPr>
            <p:ph idx="1"/>
          </p:nvPr>
        </p:nvSpPr>
        <p:spPr/>
        <p:txBody>
          <a:bodyPr/>
          <a:lstStyle/>
          <a:p>
            <a:r>
              <a:rPr lang="en-US" altLang="ko-KR" sz="1800" b="0" dirty="0">
                <a:latin typeface="Calibri" panose="020F0502020204030204" pitchFamily="34" charset="0"/>
                <a:ea typeface="Calibri" panose="020F0502020204030204" pitchFamily="34" charset="0"/>
              </a:rPr>
              <a:t>Requirements for </a:t>
            </a:r>
            <a:r>
              <a:rPr lang="en-GB" altLang="ko-KR" sz="1800" b="0" dirty="0">
                <a:latin typeface="Calibri" panose="020F0502020204030204" pitchFamily="34" charset="0"/>
                <a:ea typeface="Calibri" panose="020F0502020204030204" pitchFamily="34" charset="0"/>
              </a:rPr>
              <a:t>IMS voice using GEO satellite access </a:t>
            </a:r>
            <a:r>
              <a:rPr lang="en-US" altLang="ko-KR" sz="1800" b="0" dirty="0">
                <a:latin typeface="Calibri" panose="020F0502020204030204" pitchFamily="34" charset="0"/>
                <a:ea typeface="Calibri" panose="020F0502020204030204" pitchFamily="34" charset="0"/>
              </a:rPr>
              <a:t> (TS</a:t>
            </a:r>
            <a:r>
              <a:rPr lang="ko-KR" altLang="en-US" sz="1800" b="0" dirty="0">
                <a:latin typeface="Calibri" panose="020F0502020204030204" pitchFamily="34" charset="0"/>
              </a:rPr>
              <a:t> </a:t>
            </a:r>
            <a:r>
              <a:rPr lang="en-US" altLang="ko-KR" sz="1800" b="0" dirty="0">
                <a:latin typeface="Calibri" panose="020F0502020204030204" pitchFamily="34" charset="0"/>
                <a:ea typeface="Calibri" panose="020F0502020204030204" pitchFamily="34" charset="0"/>
              </a:rPr>
              <a:t>22.261 6.46.11)</a:t>
            </a:r>
            <a:endParaRPr lang="en-US" altLang="ko-KR" sz="1100" dirty="0">
              <a:latin typeface="Calibri" panose="020F0502020204030204" pitchFamily="34" charset="0"/>
              <a:ea typeface="Calibri" panose="020F0502020204030204" pitchFamily="34" charset="0"/>
            </a:endParaRPr>
          </a:p>
          <a:p>
            <a:pPr lvl="1"/>
            <a:r>
              <a:rPr lang="en-US" altLang="ko-KR" sz="1600" dirty="0">
                <a:latin typeface="Calibri" panose="020F0502020204030204" pitchFamily="34" charset="0"/>
                <a:ea typeface="Calibri" panose="020F0502020204030204" pitchFamily="34" charset="0"/>
                <a:cs typeface="Calibri" panose="020F0502020204030204" pitchFamily="34" charset="0"/>
              </a:rPr>
              <a:t>The 5G system with GEO satellite access shall be able to support IMS voice communication as defined in TS 22.228.</a:t>
            </a:r>
          </a:p>
          <a:p>
            <a:pPr lvl="1"/>
            <a:r>
              <a:rPr lang="en-US" altLang="ko-KR" sz="1600" dirty="0">
                <a:latin typeface="Calibri" panose="020F0502020204030204" pitchFamily="34" charset="0"/>
                <a:ea typeface="Calibri" panose="020F0502020204030204" pitchFamily="34" charset="0"/>
                <a:cs typeface="Calibri" panose="020F0502020204030204" pitchFamily="34" charset="0"/>
              </a:rPr>
              <a:t>The 5G system with GEO satellite access shall be able to provide mechanisms to optimize IMS voice (e.g., call setup, transmission overhead) and support a codec for the transfer of the voice considering the transmission data rate, latency and packet size.</a:t>
            </a:r>
          </a:p>
          <a:p>
            <a:r>
              <a:rPr lang="en-US" altLang="ko-KR" sz="1800" b="0" dirty="0">
                <a:ea typeface="Calibri" panose="020F0502020204030204" pitchFamily="34" charset="0"/>
              </a:rPr>
              <a:t>KPI for a 5G system with satellite access (TS 22.261 Table 7.4.2-1)</a:t>
            </a:r>
          </a:p>
          <a:p>
            <a:endParaRPr lang="en-US" altLang="ko-KR" sz="1800" b="0" dirty="0">
              <a:ea typeface="Calibri" panose="020F0502020204030204" pitchFamily="34" charset="0"/>
            </a:endParaRPr>
          </a:p>
          <a:p>
            <a:endParaRPr lang="en-US" altLang="ko-KR" sz="1800" b="0" dirty="0">
              <a:ea typeface="Calibri" panose="020F0502020204030204" pitchFamily="34" charset="0"/>
            </a:endParaRPr>
          </a:p>
          <a:p>
            <a:endParaRPr lang="en-US" altLang="ko-KR" sz="1800" b="0" dirty="0">
              <a:ea typeface="Calibri" panose="020F0502020204030204" pitchFamily="34" charset="0"/>
            </a:endParaRPr>
          </a:p>
          <a:p>
            <a:endParaRPr lang="en-US" altLang="ko-KR" sz="1800" b="0" dirty="0">
              <a:ea typeface="Calibri" panose="020F0502020204030204" pitchFamily="34" charset="0"/>
            </a:endParaRPr>
          </a:p>
          <a:p>
            <a:endParaRPr lang="en-US" altLang="ko-KR" sz="1800" b="0" dirty="0">
              <a:ea typeface="Calibri" panose="020F0502020204030204" pitchFamily="34" charset="0"/>
            </a:endParaRPr>
          </a:p>
          <a:p>
            <a:r>
              <a:rPr lang="en-US" altLang="ko-KR" sz="1800" b="0" dirty="0">
                <a:ea typeface="Calibri" panose="020F0502020204030204" pitchFamily="34" charset="0"/>
              </a:rPr>
              <a:t>For IMS voice call over NB-IoT (GEO), the following architecture assumptions and principles are applied (as in the current TR 23.700-19 clause 4):</a:t>
            </a:r>
          </a:p>
          <a:p>
            <a:pPr lvl="1"/>
            <a:r>
              <a:rPr lang="en-US" altLang="ko-KR" sz="1600" dirty="0">
                <a:latin typeface="Calibri" panose="020F0502020204030204" pitchFamily="34" charset="0"/>
                <a:ea typeface="Calibri" panose="020F0502020204030204" pitchFamily="34" charset="0"/>
                <a:cs typeface="Calibri" panose="020F0502020204030204" pitchFamily="34" charset="0"/>
              </a:rPr>
              <a:t>The EPC architecture with GEO satellite access for NB-IoT, as defined in TS 23.401 is used as baseline. </a:t>
            </a:r>
          </a:p>
          <a:p>
            <a:pPr lvl="1"/>
            <a:r>
              <a:rPr lang="en-US" altLang="ko-KR" sz="1600" dirty="0">
                <a:latin typeface="Calibri" panose="020F0502020204030204" pitchFamily="34" charset="0"/>
                <a:ea typeface="Calibri" panose="020F0502020204030204" pitchFamily="34" charset="0"/>
                <a:cs typeface="Calibri" panose="020F0502020204030204" pitchFamily="34" charset="0"/>
              </a:rPr>
              <a:t>There will be no mobility enhancements developed for the NB-IoT NTN in this study.</a:t>
            </a:r>
          </a:p>
          <a:p>
            <a:pPr lvl="1"/>
            <a:r>
              <a:rPr lang="en-US" altLang="ko-KR" sz="1600" dirty="0">
                <a:latin typeface="Calibri" panose="020F0502020204030204" pitchFamily="34" charset="0"/>
                <a:ea typeface="Calibri" panose="020F0502020204030204" pitchFamily="34" charset="0"/>
                <a:cs typeface="Calibri" panose="020F0502020204030204" pitchFamily="34" charset="0"/>
              </a:rPr>
              <a:t>Enhancements to NB-IoT (GEO), EPC, and IMS for supporting voice call via GEO shall be minimized.</a:t>
            </a:r>
          </a:p>
          <a:p>
            <a:pPr lvl="1"/>
            <a:r>
              <a:rPr lang="en-US" altLang="ko-KR" sz="1600" dirty="0">
                <a:latin typeface="Calibri" panose="020F0502020204030204" pitchFamily="34" charset="0"/>
                <a:ea typeface="Calibri" panose="020F0502020204030204" pitchFamily="34" charset="0"/>
                <a:cs typeface="Calibri" panose="020F0502020204030204" pitchFamily="34" charset="0"/>
              </a:rPr>
              <a:t>Only architecture options with data via </a:t>
            </a:r>
            <a:r>
              <a:rPr lang="en-US" altLang="ko-KR" sz="1600" dirty="0" err="1">
                <a:latin typeface="Calibri" panose="020F0502020204030204" pitchFamily="34" charset="0"/>
                <a:ea typeface="Calibri" panose="020F0502020204030204" pitchFamily="34" charset="0"/>
                <a:cs typeface="Calibri" panose="020F0502020204030204" pitchFamily="34" charset="0"/>
              </a:rPr>
              <a:t>SGi</a:t>
            </a:r>
            <a:r>
              <a:rPr lang="en-US" altLang="ko-KR" sz="1600" dirty="0">
                <a:latin typeface="Calibri" panose="020F0502020204030204" pitchFamily="34" charset="0"/>
                <a:ea typeface="Calibri" panose="020F0502020204030204" pitchFamily="34" charset="0"/>
                <a:cs typeface="Calibri" panose="020F0502020204030204" pitchFamily="34" charset="0"/>
              </a:rPr>
              <a:t> will be considered in the study. SCEF/T8 will not be considered.</a:t>
            </a:r>
          </a:p>
          <a:p>
            <a:pPr lvl="1"/>
            <a:endParaRPr lang="en-US" altLang="ko-KR" sz="1600" dirty="0">
              <a:latin typeface="Calibri" panose="020F0502020204030204" pitchFamily="34" charset="0"/>
              <a:ea typeface="Calibri" panose="020F0502020204030204" pitchFamily="34" charset="0"/>
              <a:cs typeface="Calibri" panose="020F0502020204030204" pitchFamily="34" charset="0"/>
            </a:endParaRPr>
          </a:p>
          <a:p>
            <a:endParaRPr lang="ko-KR" altLang="en-US" sz="3200" dirty="0"/>
          </a:p>
        </p:txBody>
      </p:sp>
      <p:sp>
        <p:nvSpPr>
          <p:cNvPr id="4" name="슬라이드 번호 개체 틀 3">
            <a:extLst>
              <a:ext uri="{FF2B5EF4-FFF2-40B4-BE49-F238E27FC236}">
                <a16:creationId xmlns:a16="http://schemas.microsoft.com/office/drawing/2014/main" id="{F5EF078F-AB43-48E7-AB16-1413D4A25489}"/>
              </a:ext>
            </a:extLst>
          </p:cNvPr>
          <p:cNvSpPr>
            <a:spLocks noGrp="1"/>
          </p:cNvSpPr>
          <p:nvPr>
            <p:ph type="sldNum" sz="quarter" idx="12"/>
          </p:nvPr>
        </p:nvSpPr>
        <p:spPr/>
        <p:txBody>
          <a:bodyPr/>
          <a:lstStyle/>
          <a:p>
            <a:fld id="{25F5DF48-2534-4513-BD43-E3E90888DDC1}" type="slidenum">
              <a:rPr lang="ko-KR" altLang="en-US" smtClean="0"/>
              <a:pPr/>
              <a:t>3</a:t>
            </a:fld>
            <a:endParaRPr lang="ko-KR" altLang="en-US" dirty="0"/>
          </a:p>
        </p:txBody>
      </p:sp>
      <p:graphicFrame>
        <p:nvGraphicFramePr>
          <p:cNvPr id="5" name="표 4">
            <a:extLst>
              <a:ext uri="{FF2B5EF4-FFF2-40B4-BE49-F238E27FC236}">
                <a16:creationId xmlns:a16="http://schemas.microsoft.com/office/drawing/2014/main" id="{26BB34B7-BD27-4286-8DE5-57DB6B376994}"/>
              </a:ext>
            </a:extLst>
          </p:cNvPr>
          <p:cNvGraphicFramePr>
            <a:graphicFrameLocks noGrp="1"/>
          </p:cNvGraphicFramePr>
          <p:nvPr>
            <p:extLst>
              <p:ext uri="{D42A27DB-BD31-4B8C-83A1-F6EECF244321}">
                <p14:modId xmlns:p14="http://schemas.microsoft.com/office/powerpoint/2010/main" val="3520909486"/>
              </p:ext>
            </p:extLst>
          </p:nvPr>
        </p:nvGraphicFramePr>
        <p:xfrm>
          <a:off x="833984" y="2606040"/>
          <a:ext cx="10520888" cy="1645920"/>
        </p:xfrm>
        <a:graphic>
          <a:graphicData uri="http://schemas.openxmlformats.org/drawingml/2006/table">
            <a:tbl>
              <a:tblPr firstRow="1" firstCol="1" bandRow="1">
                <a:tableStyleId>{5C22544A-7EE6-4342-B048-85BDC9FD1C3A}</a:tableStyleId>
              </a:tblPr>
              <a:tblGrid>
                <a:gridCol w="2679714">
                  <a:extLst>
                    <a:ext uri="{9D8B030D-6E8A-4147-A177-3AD203B41FA5}">
                      <a16:colId xmlns:a16="http://schemas.microsoft.com/office/drawing/2014/main" val="3141525663"/>
                    </a:ext>
                  </a:extLst>
                </a:gridCol>
                <a:gridCol w="1407798">
                  <a:extLst>
                    <a:ext uri="{9D8B030D-6E8A-4147-A177-3AD203B41FA5}">
                      <a16:colId xmlns:a16="http://schemas.microsoft.com/office/drawing/2014/main" val="3461026360"/>
                    </a:ext>
                  </a:extLst>
                </a:gridCol>
                <a:gridCol w="2205941">
                  <a:extLst>
                    <a:ext uri="{9D8B030D-6E8A-4147-A177-3AD203B41FA5}">
                      <a16:colId xmlns:a16="http://schemas.microsoft.com/office/drawing/2014/main" val="373933874"/>
                    </a:ext>
                  </a:extLst>
                </a:gridCol>
                <a:gridCol w="2205941">
                  <a:extLst>
                    <a:ext uri="{9D8B030D-6E8A-4147-A177-3AD203B41FA5}">
                      <a16:colId xmlns:a16="http://schemas.microsoft.com/office/drawing/2014/main" val="959068430"/>
                    </a:ext>
                  </a:extLst>
                </a:gridCol>
                <a:gridCol w="2021494">
                  <a:extLst>
                    <a:ext uri="{9D8B030D-6E8A-4147-A177-3AD203B41FA5}">
                      <a16:colId xmlns:a16="http://schemas.microsoft.com/office/drawing/2014/main" val="3824995410"/>
                    </a:ext>
                  </a:extLst>
                </a:gridCol>
              </a:tblGrid>
              <a:tr h="126355">
                <a:tc rowSpan="2">
                  <a:txBody>
                    <a:bodyPr/>
                    <a:lstStyle/>
                    <a:p>
                      <a:pPr algn="ctr"/>
                      <a:r>
                        <a:rPr lang="en-GB" sz="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Scenario</a:t>
                      </a:r>
                      <a:endParaRPr lang="ko-KR" sz="1200" dirty="0">
                        <a:solidFill>
                          <a:schemeClr val="tx1"/>
                        </a:solidFill>
                        <a:effectLst/>
                        <a:latin typeface="Calibri" panose="020F0502020204030204" pitchFamily="34" charset="0"/>
                        <a:ea typeface="DengXian" panose="02010600030101010101" pitchFamily="2" charset="-122"/>
                        <a:cs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en-GB" sz="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UE type</a:t>
                      </a:r>
                      <a:endParaRPr lang="ko-KR" sz="1200" dirty="0">
                        <a:solidFill>
                          <a:schemeClr val="tx1"/>
                        </a:solidFill>
                        <a:effectLst/>
                        <a:latin typeface="Calibri" panose="020F0502020204030204" pitchFamily="34" charset="0"/>
                        <a:ea typeface="DengXian" panose="02010600030101010101" pitchFamily="2" charset="-122"/>
                        <a:cs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a:r>
                        <a:rPr lang="en-GB" sz="1200">
                          <a:solidFill>
                            <a:schemeClr val="tx1"/>
                          </a:solidFill>
                          <a:effectLst/>
                          <a:latin typeface="Calibri" panose="020F0502020204030204" pitchFamily="34" charset="0"/>
                          <a:ea typeface="Calibri" panose="020F0502020204030204" pitchFamily="34" charset="0"/>
                          <a:cs typeface="Calibri" panose="020F0502020204030204" pitchFamily="34" charset="0"/>
                        </a:rPr>
                        <a:t>Transmission data rate</a:t>
                      </a:r>
                      <a:endParaRPr lang="ko-KR" sz="1200">
                        <a:solidFill>
                          <a:schemeClr val="tx1"/>
                        </a:solidFill>
                        <a:effectLst/>
                        <a:latin typeface="Calibri" panose="020F0502020204030204" pitchFamily="34" charset="0"/>
                        <a:ea typeface="DengXian" panose="02010600030101010101" pitchFamily="2" charset="-122"/>
                        <a:cs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latinLnBrk="1"/>
                      <a:endParaRPr lang="ko-KR" altLang="en-US"/>
                    </a:p>
                  </a:txBody>
                  <a:tcPr/>
                </a:tc>
                <a:tc rowSpan="2">
                  <a:txBody>
                    <a:bodyPr/>
                    <a:lstStyle/>
                    <a:p>
                      <a:pPr algn="ctr"/>
                      <a:r>
                        <a:rPr lang="en-US" sz="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Others</a:t>
                      </a:r>
                      <a:endParaRPr lang="ko-KR" sz="1200" dirty="0">
                        <a:solidFill>
                          <a:schemeClr val="tx1"/>
                        </a:solidFill>
                        <a:effectLst/>
                        <a:latin typeface="Calibri" panose="020F0502020204030204" pitchFamily="34" charset="0"/>
                        <a:ea typeface="DengXian" panose="02010600030101010101" pitchFamily="2" charset="-122"/>
                        <a:cs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52684800"/>
                  </a:ext>
                </a:extLst>
              </a:tr>
              <a:tr h="126355">
                <a:tc vMerge="1">
                  <a:txBody>
                    <a:bodyPr/>
                    <a:lstStyle/>
                    <a:p>
                      <a:pPr latinLnBrk="1"/>
                      <a:endParaRPr lang="ko-KR" altLang="en-US"/>
                    </a:p>
                  </a:txBody>
                  <a:tcPr/>
                </a:tc>
                <a:tc vMerge="1">
                  <a:txBody>
                    <a:bodyPr/>
                    <a:lstStyle/>
                    <a:p>
                      <a:pPr latinLnBrk="1"/>
                      <a:endParaRPr lang="ko-KR" altLang="en-US"/>
                    </a:p>
                  </a:txBody>
                  <a:tcPr/>
                </a:tc>
                <a:tc>
                  <a:txBody>
                    <a:bodyPr/>
                    <a:lstStyle/>
                    <a:p>
                      <a:pPr algn="ctr"/>
                      <a:r>
                        <a:rPr lang="en-GB" sz="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UL</a:t>
                      </a:r>
                      <a:endParaRPr lang="ko-KR" sz="1200" dirty="0">
                        <a:solidFill>
                          <a:schemeClr val="tx1"/>
                        </a:solidFill>
                        <a:effectLst/>
                        <a:latin typeface="Calibri" panose="020F0502020204030204" pitchFamily="34" charset="0"/>
                        <a:ea typeface="DengXian" panose="02010600030101010101" pitchFamily="2" charset="-122"/>
                        <a:cs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DL</a:t>
                      </a:r>
                      <a:endParaRPr lang="ko-KR" sz="1200" dirty="0">
                        <a:solidFill>
                          <a:schemeClr val="tx1"/>
                        </a:solidFill>
                        <a:effectLst/>
                        <a:latin typeface="Calibri" panose="020F0502020204030204" pitchFamily="34" charset="0"/>
                        <a:ea typeface="DengXian" panose="02010600030101010101" pitchFamily="2" charset="-122"/>
                        <a:cs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pPr latinLnBrk="1"/>
                      <a:endParaRPr lang="ko-KR" altLang="en-US"/>
                    </a:p>
                  </a:txBody>
                  <a:tcPr/>
                </a:tc>
                <a:extLst>
                  <a:ext uri="{0D108BD9-81ED-4DB2-BD59-A6C34878D82A}">
                    <a16:rowId xmlns:a16="http://schemas.microsoft.com/office/drawing/2014/main" val="936632098"/>
                  </a:ext>
                </a:extLst>
              </a:tr>
              <a:tr h="252711">
                <a:tc>
                  <a:txBody>
                    <a:bodyPr/>
                    <a:lstStyle/>
                    <a:p>
                      <a:r>
                        <a:rPr lang="en-GB" sz="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IMS voice call using GEO [NOTE 7]</a:t>
                      </a:r>
                      <a:endParaRPr lang="ko-KR" sz="1200" dirty="0">
                        <a:solidFill>
                          <a:schemeClr val="tx1"/>
                        </a:solidFill>
                        <a:effectLst/>
                        <a:latin typeface="Calibri" panose="020F0502020204030204" pitchFamily="34" charset="0"/>
                        <a:ea typeface="DengXian" panose="02010600030101010101" pitchFamily="2" charset="-122"/>
                        <a:cs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Handheld</a:t>
                      </a:r>
                      <a:endParaRPr lang="ko-KR" sz="1200" dirty="0">
                        <a:solidFill>
                          <a:schemeClr val="tx1"/>
                        </a:solidFill>
                        <a:effectLst/>
                        <a:latin typeface="Calibri" panose="020F0502020204030204" pitchFamily="34" charset="0"/>
                        <a:ea typeface="DengXian" panose="02010600030101010101" pitchFamily="2" charset="-122"/>
                        <a:cs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[1-3] kbit/s</a:t>
                      </a:r>
                      <a:endParaRPr lang="ko-KR" sz="1200" dirty="0">
                        <a:solidFill>
                          <a:schemeClr val="tx1"/>
                        </a:solidFill>
                        <a:effectLst/>
                        <a:latin typeface="Calibri" panose="020F0502020204030204" pitchFamily="34" charset="0"/>
                        <a:ea typeface="DengXian" panose="02010600030101010101" pitchFamily="2" charset="-122"/>
                        <a:cs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[1-3] kbit/s</a:t>
                      </a:r>
                      <a:endParaRPr lang="ko-KR" sz="1200" dirty="0">
                        <a:solidFill>
                          <a:schemeClr val="tx1"/>
                        </a:solidFill>
                        <a:effectLst/>
                        <a:latin typeface="Calibri" panose="020F0502020204030204" pitchFamily="34" charset="0"/>
                        <a:ea typeface="DengXian" panose="02010600030101010101" pitchFamily="2" charset="-122"/>
                        <a:cs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Call set up time (note 8) ≤30 s</a:t>
                      </a:r>
                    </a:p>
                    <a:p>
                      <a:pPr algn="ctr"/>
                      <a:r>
                        <a:rPr lang="en-US" sz="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(note 9)</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00185290"/>
                  </a:ext>
                </a:extLst>
              </a:tr>
              <a:tr h="379066">
                <a:tc gridSpan="5">
                  <a:txBody>
                    <a:bodyPr/>
                    <a:lstStyle/>
                    <a:p>
                      <a:pPr fontAlgn="t"/>
                      <a:r>
                        <a:rPr lang="en-US" altLang="ko-KR" sz="12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Note 7: All the values defined for IMS voice call using GEO satellite access are generic for both regular and emergency calls. </a:t>
                      </a:r>
                    </a:p>
                    <a:p>
                      <a:pPr fontAlgn="t"/>
                      <a:r>
                        <a:rPr lang="en-US" altLang="ko-KR" sz="12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Note 8: call set up time refers to [56];</a:t>
                      </a:r>
                    </a:p>
                    <a:p>
                      <a:pPr fontAlgn="t"/>
                      <a:r>
                        <a:rPr lang="en-US" altLang="ko-KR" sz="12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Note 9: 30s is the upper bound that is derived based on the user’s patience suggestions (30s) in [57];</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4154363575"/>
                  </a:ext>
                </a:extLst>
              </a:tr>
              <a:tr h="252711">
                <a:tc gridSpan="5">
                  <a:txBody>
                    <a:bodyPr/>
                    <a:lstStyle/>
                    <a:p>
                      <a:pPr algn="l" fontAlgn="t"/>
                      <a:r>
                        <a:rPr lang="en-US" altLang="ko-KR" sz="12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[56] ITU-T E.800: "Definitions of terms related to quality of service"</a:t>
                      </a:r>
                    </a:p>
                    <a:p>
                      <a:pPr algn="l" fontAlgn="t"/>
                      <a:r>
                        <a:rPr lang="en-US" altLang="ko-KR" sz="12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[57] https://www.ncbi.nlm.nih.gov/pmc/articles/PMC8177735/</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125822573"/>
                  </a:ext>
                </a:extLst>
              </a:tr>
            </a:tbl>
          </a:graphicData>
        </a:graphic>
      </p:graphicFrame>
    </p:spTree>
    <p:extLst>
      <p:ext uri="{BB962C8B-B14F-4D97-AF65-F5344CB8AC3E}">
        <p14:creationId xmlns:p14="http://schemas.microsoft.com/office/powerpoint/2010/main" val="33909446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FA4A09F4-7ADA-40C8-9B3D-2E351939D512}"/>
              </a:ext>
            </a:extLst>
          </p:cNvPr>
          <p:cNvSpPr>
            <a:spLocks noGrp="1"/>
          </p:cNvSpPr>
          <p:nvPr>
            <p:ph type="title"/>
          </p:nvPr>
        </p:nvSpPr>
        <p:spPr/>
        <p:txBody>
          <a:bodyPr/>
          <a:lstStyle/>
          <a:p>
            <a:r>
              <a:rPr lang="en-US" altLang="ko-KR" dirty="0"/>
              <a:t>Assumptions</a:t>
            </a:r>
            <a:endParaRPr lang="ko-KR" altLang="en-US" dirty="0"/>
          </a:p>
        </p:txBody>
      </p:sp>
      <p:sp>
        <p:nvSpPr>
          <p:cNvPr id="3" name="내용 개체 틀 2">
            <a:extLst>
              <a:ext uri="{FF2B5EF4-FFF2-40B4-BE49-F238E27FC236}">
                <a16:creationId xmlns:a16="http://schemas.microsoft.com/office/drawing/2014/main" id="{242A5605-221F-4373-8B4D-AA9E43D9F1DE}"/>
              </a:ext>
            </a:extLst>
          </p:cNvPr>
          <p:cNvSpPr>
            <a:spLocks noGrp="1"/>
          </p:cNvSpPr>
          <p:nvPr>
            <p:ph idx="1"/>
          </p:nvPr>
        </p:nvSpPr>
        <p:spPr/>
        <p:txBody>
          <a:bodyPr/>
          <a:lstStyle/>
          <a:p>
            <a:r>
              <a:rPr lang="en-US" altLang="ko-KR" sz="1800" b="0" dirty="0">
                <a:ea typeface="Calibri" panose="020F0502020204030204" pitchFamily="34" charset="0"/>
              </a:rPr>
              <a:t>In addition to the architecture assumptions and principles are agreed as in TR 23.700-19 clause 4, this paper also assumes following aspects for analysis</a:t>
            </a:r>
          </a:p>
          <a:p>
            <a:pPr lvl="1"/>
            <a:r>
              <a:rPr lang="en-US" altLang="ko-KR" sz="1600" dirty="0">
                <a:latin typeface="Calibri" panose="020F0502020204030204" pitchFamily="34" charset="0"/>
                <a:ea typeface="Calibri" panose="020F0502020204030204" pitchFamily="34" charset="0"/>
                <a:cs typeface="Calibri" panose="020F0502020204030204" pitchFamily="34" charset="0"/>
              </a:rPr>
              <a:t>IMS client is implemented in the UE and IMS network is in the operator network.</a:t>
            </a:r>
          </a:p>
          <a:p>
            <a:pPr lvl="1"/>
            <a:r>
              <a:rPr lang="en-US" altLang="ko-KR" sz="1600" dirty="0">
                <a:latin typeface="Calibri" panose="020F0502020204030204" pitchFamily="34" charset="0"/>
                <a:ea typeface="Calibri" panose="020F0502020204030204" pitchFamily="34" charset="0"/>
                <a:cs typeface="Calibri" panose="020F0502020204030204" pitchFamily="34" charset="0"/>
              </a:rPr>
              <a:t>Use the existing IMS compliant SIP exchanges are assumed among the UE and IMS network</a:t>
            </a:r>
          </a:p>
          <a:p>
            <a:pPr lvl="1"/>
            <a:r>
              <a:rPr lang="en-US" altLang="ko-KR" sz="1600" dirty="0">
                <a:latin typeface="Calibri" panose="020F0502020204030204" pitchFamily="34" charset="0"/>
                <a:ea typeface="Calibri" panose="020F0502020204030204" pitchFamily="34" charset="0"/>
                <a:cs typeface="Calibri" panose="020F0502020204030204" pitchFamily="34" charset="0"/>
              </a:rPr>
              <a:t>Voice transmission is transferred over IP with potential header compression (e.g., ROHC)</a:t>
            </a:r>
          </a:p>
          <a:p>
            <a:endParaRPr lang="ko-KR" altLang="en-US" dirty="0"/>
          </a:p>
        </p:txBody>
      </p:sp>
      <p:sp>
        <p:nvSpPr>
          <p:cNvPr id="4" name="슬라이드 번호 개체 틀 3">
            <a:extLst>
              <a:ext uri="{FF2B5EF4-FFF2-40B4-BE49-F238E27FC236}">
                <a16:creationId xmlns:a16="http://schemas.microsoft.com/office/drawing/2014/main" id="{EB0A73E8-9A7D-4ECB-A404-C5FE3CB6BB73}"/>
              </a:ext>
            </a:extLst>
          </p:cNvPr>
          <p:cNvSpPr>
            <a:spLocks noGrp="1"/>
          </p:cNvSpPr>
          <p:nvPr>
            <p:ph type="sldNum" sz="quarter" idx="12"/>
          </p:nvPr>
        </p:nvSpPr>
        <p:spPr/>
        <p:txBody>
          <a:bodyPr/>
          <a:lstStyle/>
          <a:p>
            <a:fld id="{25F5DF48-2534-4513-BD43-E3E90888DDC1}" type="slidenum">
              <a:rPr lang="ko-KR" altLang="en-US" smtClean="0"/>
              <a:pPr/>
              <a:t>4</a:t>
            </a:fld>
            <a:endParaRPr lang="ko-KR" altLang="en-US" dirty="0"/>
          </a:p>
        </p:txBody>
      </p:sp>
      <p:grpSp>
        <p:nvGrpSpPr>
          <p:cNvPr id="5" name="그룹 4">
            <a:extLst>
              <a:ext uri="{FF2B5EF4-FFF2-40B4-BE49-F238E27FC236}">
                <a16:creationId xmlns:a16="http://schemas.microsoft.com/office/drawing/2014/main" id="{A1FDE8E8-2271-458F-94A9-B6A28C8B5202}"/>
              </a:ext>
            </a:extLst>
          </p:cNvPr>
          <p:cNvGrpSpPr/>
          <p:nvPr/>
        </p:nvGrpSpPr>
        <p:grpSpPr>
          <a:xfrm>
            <a:off x="1905845" y="2713323"/>
            <a:ext cx="6929860" cy="3231983"/>
            <a:chOff x="4938487" y="3286125"/>
            <a:chExt cx="6929860" cy="3231983"/>
          </a:xfrm>
        </p:grpSpPr>
        <p:sp>
          <p:nvSpPr>
            <p:cNvPr id="6" name="원호 5">
              <a:extLst>
                <a:ext uri="{FF2B5EF4-FFF2-40B4-BE49-F238E27FC236}">
                  <a16:creationId xmlns:a16="http://schemas.microsoft.com/office/drawing/2014/main" id="{0E6BA6A3-61D4-4DA9-8F27-6D124024CF76}"/>
                </a:ext>
              </a:extLst>
            </p:cNvPr>
            <p:cNvSpPr/>
            <p:nvPr/>
          </p:nvSpPr>
          <p:spPr>
            <a:xfrm>
              <a:off x="4938487" y="5805871"/>
              <a:ext cx="6627795" cy="712237"/>
            </a:xfrm>
            <a:prstGeom prst="arc">
              <a:avLst>
                <a:gd name="adj1" fmla="val 10813879"/>
                <a:gd name="adj2" fmla="val 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ln w="57150">
                  <a:solidFill>
                    <a:schemeClr val="tx1"/>
                  </a:solidFill>
                </a:ln>
              </a:endParaRPr>
            </a:p>
          </p:txBody>
        </p:sp>
        <p:grpSp>
          <p:nvGrpSpPr>
            <p:cNvPr id="7" name="그룹 6">
              <a:extLst>
                <a:ext uri="{FF2B5EF4-FFF2-40B4-BE49-F238E27FC236}">
                  <a16:creationId xmlns:a16="http://schemas.microsoft.com/office/drawing/2014/main" id="{FFF3DE70-3D82-4139-BCDF-FABBC55E641D}"/>
                </a:ext>
              </a:extLst>
            </p:cNvPr>
            <p:cNvGrpSpPr/>
            <p:nvPr/>
          </p:nvGrpSpPr>
          <p:grpSpPr>
            <a:xfrm>
              <a:off x="5351012" y="3286125"/>
              <a:ext cx="6517335" cy="2670446"/>
              <a:chOff x="3259551" y="2958958"/>
              <a:chExt cx="6517335" cy="3015357"/>
            </a:xfrm>
          </p:grpSpPr>
          <p:grpSp>
            <p:nvGrpSpPr>
              <p:cNvPr id="8" name="Group 23">
                <a:extLst>
                  <a:ext uri="{FF2B5EF4-FFF2-40B4-BE49-F238E27FC236}">
                    <a16:creationId xmlns:a16="http://schemas.microsoft.com/office/drawing/2014/main" id="{2693BA3E-E9EF-4FE9-A0FD-BFAC2EF1028B}"/>
                  </a:ext>
                </a:extLst>
              </p:cNvPr>
              <p:cNvGrpSpPr/>
              <p:nvPr/>
            </p:nvGrpSpPr>
            <p:grpSpPr>
              <a:xfrm>
                <a:off x="3461994" y="5312692"/>
                <a:ext cx="297955" cy="385371"/>
                <a:chOff x="3781722" y="2594317"/>
                <a:chExt cx="700617" cy="991307"/>
              </a:xfrm>
            </p:grpSpPr>
            <p:sp>
              <p:nvSpPr>
                <p:cNvPr id="60" name="Freeform 5">
                  <a:extLst>
                    <a:ext uri="{FF2B5EF4-FFF2-40B4-BE49-F238E27FC236}">
                      <a16:creationId xmlns:a16="http://schemas.microsoft.com/office/drawing/2014/main" id="{7EC33646-75AF-4076-A795-96F5D2363349}"/>
                    </a:ext>
                  </a:extLst>
                </p:cNvPr>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61" name="Freeform 6">
                  <a:extLst>
                    <a:ext uri="{FF2B5EF4-FFF2-40B4-BE49-F238E27FC236}">
                      <a16:creationId xmlns:a16="http://schemas.microsoft.com/office/drawing/2014/main" id="{2C046967-A341-486C-83AF-3D2140D61F4D}"/>
                    </a:ext>
                  </a:extLst>
                </p:cNvPr>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62" name="Freeform 7">
                  <a:extLst>
                    <a:ext uri="{FF2B5EF4-FFF2-40B4-BE49-F238E27FC236}">
                      <a16:creationId xmlns:a16="http://schemas.microsoft.com/office/drawing/2014/main" id="{ABE644B4-AE7C-470F-8A86-A7A9AC754984}"/>
                    </a:ext>
                  </a:extLst>
                </p:cNvPr>
                <p:cNvSpPr>
                  <a:spLocks/>
                </p:cNvSpPr>
                <p:nvPr/>
              </p:nvSpPr>
              <p:spPr bwMode="auto">
                <a:xfrm>
                  <a:off x="3801585" y="2634107"/>
                  <a:ext cx="661492"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63" name="Freeform 8">
                  <a:extLst>
                    <a:ext uri="{FF2B5EF4-FFF2-40B4-BE49-F238E27FC236}">
                      <a16:creationId xmlns:a16="http://schemas.microsoft.com/office/drawing/2014/main" id="{B3F6BE4E-74F2-4735-A49E-CCAAEDF3CFA0}"/>
                    </a:ext>
                  </a:extLst>
                </p:cNvPr>
                <p:cNvSpPr>
                  <a:spLocks/>
                </p:cNvSpPr>
                <p:nvPr/>
              </p:nvSpPr>
              <p:spPr bwMode="auto">
                <a:xfrm>
                  <a:off x="3801585" y="2634107"/>
                  <a:ext cx="661493"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64" name="Freeform 9">
                  <a:extLst>
                    <a:ext uri="{FF2B5EF4-FFF2-40B4-BE49-F238E27FC236}">
                      <a16:creationId xmlns:a16="http://schemas.microsoft.com/office/drawing/2014/main" id="{5C865EFF-9F92-4E1B-88A2-1EFB3A5EA814}"/>
                    </a:ext>
                  </a:extLst>
                </p:cNvPr>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65" name="Freeform 10">
                  <a:extLst>
                    <a:ext uri="{FF2B5EF4-FFF2-40B4-BE49-F238E27FC236}">
                      <a16:creationId xmlns:a16="http://schemas.microsoft.com/office/drawing/2014/main" id="{1773E7DD-3F00-4F42-AA71-EC89BD66E9D4}"/>
                    </a:ext>
                  </a:extLst>
                </p:cNvPr>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66" name="Oval 11">
                  <a:extLst>
                    <a:ext uri="{FF2B5EF4-FFF2-40B4-BE49-F238E27FC236}">
                      <a16:creationId xmlns:a16="http://schemas.microsoft.com/office/drawing/2014/main" id="{130DA3CB-D442-451C-BDA8-93B0E1A07DEB}"/>
                    </a:ext>
                  </a:extLst>
                </p:cNvPr>
                <p:cNvSpPr>
                  <a:spLocks noChangeArrowheads="1"/>
                </p:cNvSpPr>
                <p:nvPr/>
              </p:nvSpPr>
              <p:spPr bwMode="auto">
                <a:xfrm>
                  <a:off x="4365570" y="2607089"/>
                  <a:ext cx="19863" cy="17193"/>
                </a:xfrm>
                <a:prstGeom prst="ellipse">
                  <a:avLst/>
                </a:pr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67" name="Oval 12">
                  <a:extLst>
                    <a:ext uri="{FF2B5EF4-FFF2-40B4-BE49-F238E27FC236}">
                      <a16:creationId xmlns:a16="http://schemas.microsoft.com/office/drawing/2014/main" id="{FE2F0568-8E14-4035-9F08-FFFF5B0507A2}"/>
                    </a:ext>
                  </a:extLst>
                </p:cNvPr>
                <p:cNvSpPr>
                  <a:spLocks noChangeArrowheads="1"/>
                </p:cNvSpPr>
                <p:nvPr/>
              </p:nvSpPr>
              <p:spPr bwMode="auto">
                <a:xfrm>
                  <a:off x="4365570" y="2607089"/>
                  <a:ext cx="19863" cy="17193"/>
                </a:xfrm>
                <a:prstGeom prst="ellipse">
                  <a:avLst/>
                </a:pr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68" name="Freeform 13">
                  <a:extLst>
                    <a:ext uri="{FF2B5EF4-FFF2-40B4-BE49-F238E27FC236}">
                      <a16:creationId xmlns:a16="http://schemas.microsoft.com/office/drawing/2014/main" id="{7E391CA6-1186-445C-91C8-53AF91120303}"/>
                    </a:ext>
                  </a:extLst>
                </p:cNvPr>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69" name="Freeform 14">
                  <a:extLst>
                    <a:ext uri="{FF2B5EF4-FFF2-40B4-BE49-F238E27FC236}">
                      <a16:creationId xmlns:a16="http://schemas.microsoft.com/office/drawing/2014/main" id="{4133FD0F-02C0-49EC-96D4-647D2B9B6B91}"/>
                    </a:ext>
                  </a:extLst>
                </p:cNvPr>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70" name="Freeform 15">
                  <a:extLst>
                    <a:ext uri="{FF2B5EF4-FFF2-40B4-BE49-F238E27FC236}">
                      <a16:creationId xmlns:a16="http://schemas.microsoft.com/office/drawing/2014/main" id="{490C25C5-0B47-4FA1-84F8-7A80331544EF}"/>
                    </a:ext>
                  </a:extLst>
                </p:cNvPr>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71" name="Freeform 16">
                  <a:extLst>
                    <a:ext uri="{FF2B5EF4-FFF2-40B4-BE49-F238E27FC236}">
                      <a16:creationId xmlns:a16="http://schemas.microsoft.com/office/drawing/2014/main" id="{79BF12B9-9829-43B3-AEA3-9191CBF2EDE1}"/>
                    </a:ext>
                  </a:extLst>
                </p:cNvPr>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72" name="Freeform 17">
                  <a:extLst>
                    <a:ext uri="{FF2B5EF4-FFF2-40B4-BE49-F238E27FC236}">
                      <a16:creationId xmlns:a16="http://schemas.microsoft.com/office/drawing/2014/main" id="{12A12959-24D6-4ACE-BD9C-E8AD48274896}"/>
                    </a:ext>
                  </a:extLst>
                </p:cNvPr>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73" name="Freeform 18">
                  <a:extLst>
                    <a:ext uri="{FF2B5EF4-FFF2-40B4-BE49-F238E27FC236}">
                      <a16:creationId xmlns:a16="http://schemas.microsoft.com/office/drawing/2014/main" id="{93DAAF11-76DC-4680-BD73-7A001AC708CE}"/>
                    </a:ext>
                  </a:extLst>
                </p:cNvPr>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grpSp>
          <p:grpSp>
            <p:nvGrpSpPr>
              <p:cNvPr id="9" name="그룹 187">
                <a:extLst>
                  <a:ext uri="{FF2B5EF4-FFF2-40B4-BE49-F238E27FC236}">
                    <a16:creationId xmlns:a16="http://schemas.microsoft.com/office/drawing/2014/main" id="{BEB14BB2-A07F-4841-BC2F-4A256F103114}"/>
                  </a:ext>
                </a:extLst>
              </p:cNvPr>
              <p:cNvGrpSpPr/>
              <p:nvPr/>
            </p:nvGrpSpPr>
            <p:grpSpPr>
              <a:xfrm>
                <a:off x="5064269" y="5219014"/>
                <a:ext cx="500980" cy="494635"/>
                <a:chOff x="3134362" y="3868078"/>
                <a:chExt cx="521897" cy="591878"/>
              </a:xfrm>
            </p:grpSpPr>
            <p:sp>
              <p:nvSpPr>
                <p:cNvPr id="54" name="타원 189">
                  <a:extLst>
                    <a:ext uri="{FF2B5EF4-FFF2-40B4-BE49-F238E27FC236}">
                      <a16:creationId xmlns:a16="http://schemas.microsoft.com/office/drawing/2014/main" id="{9B9E51E2-CCB1-4BBF-83C4-41929FC9FBE4}"/>
                    </a:ext>
                  </a:extLst>
                </p:cNvPr>
                <p:cNvSpPr/>
                <p:nvPr/>
              </p:nvSpPr>
              <p:spPr>
                <a:xfrm>
                  <a:off x="3306507" y="3868078"/>
                  <a:ext cx="192584" cy="167059"/>
                </a:xfrm>
                <a:prstGeom prst="ellipse">
                  <a:avLst/>
                </a:prstGeom>
                <a:no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ko-KR" altLang="en-US" sz="2000"/>
                </a:p>
              </p:txBody>
            </p:sp>
            <p:sp>
              <p:nvSpPr>
                <p:cNvPr id="55" name="사다리꼴 190">
                  <a:extLst>
                    <a:ext uri="{FF2B5EF4-FFF2-40B4-BE49-F238E27FC236}">
                      <a16:creationId xmlns:a16="http://schemas.microsoft.com/office/drawing/2014/main" id="{05D9D62E-217A-4C5A-87CC-22C3C09186CA}"/>
                    </a:ext>
                  </a:extLst>
                </p:cNvPr>
                <p:cNvSpPr/>
                <p:nvPr/>
              </p:nvSpPr>
              <p:spPr>
                <a:xfrm>
                  <a:off x="3274531" y="4093417"/>
                  <a:ext cx="256536" cy="366539"/>
                </a:xfrm>
                <a:prstGeom prst="trapezoid">
                  <a:avLst>
                    <a:gd name="adj" fmla="val 35148"/>
                  </a:avLst>
                </a:prstGeom>
                <a:no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ko-KR" altLang="en-US" sz="2000"/>
                </a:p>
              </p:txBody>
            </p:sp>
            <p:sp>
              <p:nvSpPr>
                <p:cNvPr id="56" name="원호 191">
                  <a:extLst>
                    <a:ext uri="{FF2B5EF4-FFF2-40B4-BE49-F238E27FC236}">
                      <a16:creationId xmlns:a16="http://schemas.microsoft.com/office/drawing/2014/main" id="{2C9D361E-77CC-42D0-802A-64782E6F6623}"/>
                    </a:ext>
                  </a:extLst>
                </p:cNvPr>
                <p:cNvSpPr/>
                <p:nvPr/>
              </p:nvSpPr>
              <p:spPr>
                <a:xfrm>
                  <a:off x="3489373" y="3879599"/>
                  <a:ext cx="93446" cy="144016"/>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57" name="원호 192">
                  <a:extLst>
                    <a:ext uri="{FF2B5EF4-FFF2-40B4-BE49-F238E27FC236}">
                      <a16:creationId xmlns:a16="http://schemas.microsoft.com/office/drawing/2014/main" id="{B33AEF9E-54C9-42E6-96E2-C43FDC53E6A9}"/>
                    </a:ext>
                  </a:extLst>
                </p:cNvPr>
                <p:cNvSpPr/>
                <p:nvPr/>
              </p:nvSpPr>
              <p:spPr>
                <a:xfrm>
                  <a:off x="3562813" y="3879599"/>
                  <a:ext cx="93446" cy="144016"/>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58" name="원호 193">
                  <a:extLst>
                    <a:ext uri="{FF2B5EF4-FFF2-40B4-BE49-F238E27FC236}">
                      <a16:creationId xmlns:a16="http://schemas.microsoft.com/office/drawing/2014/main" id="{A807D898-2776-4AB3-99C7-9F4362AE2220}"/>
                    </a:ext>
                  </a:extLst>
                </p:cNvPr>
                <p:cNvSpPr/>
                <p:nvPr/>
              </p:nvSpPr>
              <p:spPr>
                <a:xfrm flipH="1">
                  <a:off x="3134362" y="3872478"/>
                  <a:ext cx="93446" cy="144016"/>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59" name="원호 194">
                  <a:extLst>
                    <a:ext uri="{FF2B5EF4-FFF2-40B4-BE49-F238E27FC236}">
                      <a16:creationId xmlns:a16="http://schemas.microsoft.com/office/drawing/2014/main" id="{E202DCF0-223B-45C8-9D41-ABE1FBB61E13}"/>
                    </a:ext>
                  </a:extLst>
                </p:cNvPr>
                <p:cNvSpPr/>
                <p:nvPr/>
              </p:nvSpPr>
              <p:spPr>
                <a:xfrm flipH="1">
                  <a:off x="3207802" y="3872478"/>
                  <a:ext cx="93446" cy="144016"/>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grpSp>
          <p:grpSp>
            <p:nvGrpSpPr>
              <p:cNvPr id="10" name="그룹 9">
                <a:extLst>
                  <a:ext uri="{FF2B5EF4-FFF2-40B4-BE49-F238E27FC236}">
                    <a16:creationId xmlns:a16="http://schemas.microsoft.com/office/drawing/2014/main" id="{B8817E34-39E7-44D5-90A7-204B72F52E80}"/>
                  </a:ext>
                </a:extLst>
              </p:cNvPr>
              <p:cNvGrpSpPr/>
              <p:nvPr/>
            </p:nvGrpSpPr>
            <p:grpSpPr>
              <a:xfrm>
                <a:off x="4757628" y="5219014"/>
                <a:ext cx="339365" cy="478566"/>
                <a:chOff x="4001525" y="4921514"/>
                <a:chExt cx="612714" cy="633158"/>
              </a:xfrm>
            </p:grpSpPr>
            <p:sp>
              <p:nvSpPr>
                <p:cNvPr id="50" name="이등변 삼각형 49">
                  <a:extLst>
                    <a:ext uri="{FF2B5EF4-FFF2-40B4-BE49-F238E27FC236}">
                      <a16:creationId xmlns:a16="http://schemas.microsoft.com/office/drawing/2014/main" id="{B81084B0-7DC0-4E9D-93AC-D3180EAA87D1}"/>
                    </a:ext>
                  </a:extLst>
                </p:cNvPr>
                <p:cNvSpPr/>
                <p:nvPr/>
              </p:nvSpPr>
              <p:spPr>
                <a:xfrm>
                  <a:off x="4260850" y="5290427"/>
                  <a:ext cx="353389" cy="264245"/>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1" name="현 50">
                  <a:extLst>
                    <a:ext uri="{FF2B5EF4-FFF2-40B4-BE49-F238E27FC236}">
                      <a16:creationId xmlns:a16="http://schemas.microsoft.com/office/drawing/2014/main" id="{E7246308-59F4-4B61-A9BF-8BE3787D707A}"/>
                    </a:ext>
                  </a:extLst>
                </p:cNvPr>
                <p:cNvSpPr/>
                <p:nvPr/>
              </p:nvSpPr>
              <p:spPr>
                <a:xfrm rot="13701066">
                  <a:off x="4013348" y="4928726"/>
                  <a:ext cx="554273" cy="539849"/>
                </a:xfrm>
                <a:prstGeom prst="chord">
                  <a:avLst>
                    <a:gd name="adj1" fmla="val 5426565"/>
                    <a:gd name="adj2" fmla="val 1620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2" name="모서리가 둥근 직사각형 181">
                  <a:extLst>
                    <a:ext uri="{FF2B5EF4-FFF2-40B4-BE49-F238E27FC236}">
                      <a16:creationId xmlns:a16="http://schemas.microsoft.com/office/drawing/2014/main" id="{A60FBEFF-D7FC-404F-B5E9-0BA931989ABA}"/>
                    </a:ext>
                  </a:extLst>
                </p:cNvPr>
                <p:cNvSpPr/>
                <p:nvPr/>
              </p:nvSpPr>
              <p:spPr>
                <a:xfrm rot="19095659">
                  <a:off x="4001525" y="5158821"/>
                  <a:ext cx="547742" cy="45719"/>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3" name="모서리가 둥근 직사각형 182">
                  <a:extLst>
                    <a:ext uri="{FF2B5EF4-FFF2-40B4-BE49-F238E27FC236}">
                      <a16:creationId xmlns:a16="http://schemas.microsoft.com/office/drawing/2014/main" id="{6506C109-55A7-4544-8A2F-9078FAF077FC}"/>
                    </a:ext>
                  </a:extLst>
                </p:cNvPr>
                <p:cNvSpPr/>
                <p:nvPr/>
              </p:nvSpPr>
              <p:spPr>
                <a:xfrm rot="3040982">
                  <a:off x="4101147" y="5057084"/>
                  <a:ext cx="199616" cy="81128"/>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nvGrpSpPr>
              <p:cNvPr id="11" name="그룹 10">
                <a:extLst>
                  <a:ext uri="{FF2B5EF4-FFF2-40B4-BE49-F238E27FC236}">
                    <a16:creationId xmlns:a16="http://schemas.microsoft.com/office/drawing/2014/main" id="{853796CE-5F3B-4640-AB28-76F6B8B81C5C}"/>
                  </a:ext>
                </a:extLst>
              </p:cNvPr>
              <p:cNvGrpSpPr/>
              <p:nvPr/>
            </p:nvGrpSpPr>
            <p:grpSpPr>
              <a:xfrm>
                <a:off x="3884001" y="2958958"/>
                <a:ext cx="514093" cy="585220"/>
                <a:chOff x="5319441" y="5018576"/>
                <a:chExt cx="516583" cy="552280"/>
              </a:xfrm>
            </p:grpSpPr>
            <p:sp>
              <p:nvSpPr>
                <p:cNvPr id="37" name="직사각형 36">
                  <a:extLst>
                    <a:ext uri="{FF2B5EF4-FFF2-40B4-BE49-F238E27FC236}">
                      <a16:creationId xmlns:a16="http://schemas.microsoft.com/office/drawing/2014/main" id="{0AD8FE77-8897-4B19-8BE2-D51511E1CDC3}"/>
                    </a:ext>
                  </a:extLst>
                </p:cNvPr>
                <p:cNvSpPr/>
                <p:nvPr/>
              </p:nvSpPr>
              <p:spPr>
                <a:xfrm rot="2766727">
                  <a:off x="5603543" y="5140671"/>
                  <a:ext cx="84069" cy="300305"/>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8" name="직사각형 37">
                  <a:extLst>
                    <a:ext uri="{FF2B5EF4-FFF2-40B4-BE49-F238E27FC236}">
                      <a16:creationId xmlns:a16="http://schemas.microsoft.com/office/drawing/2014/main" id="{E74982E7-5712-45D5-AA51-61DA525F4297}"/>
                    </a:ext>
                  </a:extLst>
                </p:cNvPr>
                <p:cNvSpPr/>
                <p:nvPr/>
              </p:nvSpPr>
              <p:spPr>
                <a:xfrm rot="2766727">
                  <a:off x="5368450" y="5221849"/>
                  <a:ext cx="552280" cy="145734"/>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9" name="직사각형 38">
                  <a:extLst>
                    <a:ext uri="{FF2B5EF4-FFF2-40B4-BE49-F238E27FC236}">
                      <a16:creationId xmlns:a16="http://schemas.microsoft.com/office/drawing/2014/main" id="{7CB42938-B3A9-49C6-B2C7-D2A0DDD7C026}"/>
                    </a:ext>
                  </a:extLst>
                </p:cNvPr>
                <p:cNvSpPr/>
                <p:nvPr/>
              </p:nvSpPr>
              <p:spPr>
                <a:xfrm rot="2766727">
                  <a:off x="5491198" y="5112026"/>
                  <a:ext cx="84069" cy="145734"/>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0" name="직사각형 39">
                  <a:extLst>
                    <a:ext uri="{FF2B5EF4-FFF2-40B4-BE49-F238E27FC236}">
                      <a16:creationId xmlns:a16="http://schemas.microsoft.com/office/drawing/2014/main" id="{F8A5B696-D677-45FA-ADF6-E4B8AA1C7588}"/>
                    </a:ext>
                  </a:extLst>
                </p:cNvPr>
                <p:cNvSpPr/>
                <p:nvPr/>
              </p:nvSpPr>
              <p:spPr>
                <a:xfrm rot="2766727">
                  <a:off x="5720969" y="5334851"/>
                  <a:ext cx="84069" cy="145734"/>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1" name="직사각형 40">
                  <a:extLst>
                    <a:ext uri="{FF2B5EF4-FFF2-40B4-BE49-F238E27FC236}">
                      <a16:creationId xmlns:a16="http://schemas.microsoft.com/office/drawing/2014/main" id="{B196ECB3-A431-4AC6-892E-01A54964C53C}"/>
                    </a:ext>
                  </a:extLst>
                </p:cNvPr>
                <p:cNvSpPr/>
                <p:nvPr/>
              </p:nvSpPr>
              <p:spPr>
                <a:xfrm rot="2766727">
                  <a:off x="5515783" y="5337985"/>
                  <a:ext cx="84069" cy="79796"/>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2" name="직사각형 41">
                  <a:extLst>
                    <a:ext uri="{FF2B5EF4-FFF2-40B4-BE49-F238E27FC236}">
                      <a16:creationId xmlns:a16="http://schemas.microsoft.com/office/drawing/2014/main" id="{F0A5203D-3C4A-438D-8CB8-BE1501AD27F8}"/>
                    </a:ext>
                  </a:extLst>
                </p:cNvPr>
                <p:cNvSpPr/>
                <p:nvPr/>
              </p:nvSpPr>
              <p:spPr>
                <a:xfrm rot="2766727">
                  <a:off x="5685720" y="5174520"/>
                  <a:ext cx="84069" cy="79796"/>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3" name="현 42">
                  <a:extLst>
                    <a:ext uri="{FF2B5EF4-FFF2-40B4-BE49-F238E27FC236}">
                      <a16:creationId xmlns:a16="http://schemas.microsoft.com/office/drawing/2014/main" id="{EC5CD5C1-2D2E-4BDD-BE94-D3D901D6A569}"/>
                    </a:ext>
                  </a:extLst>
                </p:cNvPr>
                <p:cNvSpPr/>
                <p:nvPr/>
              </p:nvSpPr>
              <p:spPr>
                <a:xfrm rot="7881697">
                  <a:off x="5443623" y="5329081"/>
                  <a:ext cx="123253" cy="182020"/>
                </a:xfrm>
                <a:prstGeom prst="chord">
                  <a:avLst>
                    <a:gd name="adj1" fmla="val 5426565"/>
                    <a:gd name="adj2" fmla="val 16200000"/>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44" name="그룹 43">
                  <a:extLst>
                    <a:ext uri="{FF2B5EF4-FFF2-40B4-BE49-F238E27FC236}">
                      <a16:creationId xmlns:a16="http://schemas.microsoft.com/office/drawing/2014/main" id="{08344792-7981-49B8-8A47-1C01929DC10D}"/>
                    </a:ext>
                  </a:extLst>
                </p:cNvPr>
                <p:cNvGrpSpPr/>
                <p:nvPr/>
              </p:nvGrpSpPr>
              <p:grpSpPr>
                <a:xfrm>
                  <a:off x="5319441" y="5323854"/>
                  <a:ext cx="320538" cy="227774"/>
                  <a:chOff x="5243241" y="5416987"/>
                  <a:chExt cx="320538" cy="227774"/>
                </a:xfrm>
              </p:grpSpPr>
              <p:sp>
                <p:nvSpPr>
                  <p:cNvPr id="48" name="원호 192">
                    <a:extLst>
                      <a:ext uri="{FF2B5EF4-FFF2-40B4-BE49-F238E27FC236}">
                        <a16:creationId xmlns:a16="http://schemas.microsoft.com/office/drawing/2014/main" id="{9E166223-9201-40A3-B185-09A81D990AF8}"/>
                      </a:ext>
                    </a:extLst>
                  </p:cNvPr>
                  <p:cNvSpPr/>
                  <p:nvPr/>
                </p:nvSpPr>
                <p:spPr>
                  <a:xfrm rot="8011661">
                    <a:off x="5324548" y="5370605"/>
                    <a:ext cx="192849" cy="285613"/>
                  </a:xfrm>
                  <a:prstGeom prst="arc">
                    <a:avLst>
                      <a:gd name="adj1" fmla="val 19023645"/>
                      <a:gd name="adj2" fmla="val 2473917"/>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49" name="원호 192">
                    <a:extLst>
                      <a:ext uri="{FF2B5EF4-FFF2-40B4-BE49-F238E27FC236}">
                        <a16:creationId xmlns:a16="http://schemas.microsoft.com/office/drawing/2014/main" id="{54F17B23-D4E1-4103-9F97-773FD4D6227A}"/>
                      </a:ext>
                    </a:extLst>
                  </p:cNvPr>
                  <p:cNvSpPr/>
                  <p:nvPr/>
                </p:nvSpPr>
                <p:spPr>
                  <a:xfrm rot="8011661">
                    <a:off x="5289623" y="5405530"/>
                    <a:ext cx="192849" cy="285613"/>
                  </a:xfrm>
                  <a:prstGeom prst="arc">
                    <a:avLst>
                      <a:gd name="adj1" fmla="val 18410701"/>
                      <a:gd name="adj2" fmla="val 3170543"/>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grpSp>
            <p:cxnSp>
              <p:nvCxnSpPr>
                <p:cNvPr id="45" name="직선 연결선 44">
                  <a:extLst>
                    <a:ext uri="{FF2B5EF4-FFF2-40B4-BE49-F238E27FC236}">
                      <a16:creationId xmlns:a16="http://schemas.microsoft.com/office/drawing/2014/main" id="{07B0AA22-886E-4C1A-8F6D-9D69A4B09754}"/>
                    </a:ext>
                  </a:extLst>
                </p:cNvPr>
                <p:cNvCxnSpPr>
                  <a:stCxn id="38" idx="1"/>
                  <a:endCxn id="38" idx="3"/>
                </p:cNvCxnSpPr>
                <p:nvPr/>
              </p:nvCxnSpPr>
              <p:spPr>
                <a:xfrm>
                  <a:off x="5453156" y="5095703"/>
                  <a:ext cx="382868" cy="3980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직선 연결선 45">
                  <a:extLst>
                    <a:ext uri="{FF2B5EF4-FFF2-40B4-BE49-F238E27FC236}">
                      <a16:creationId xmlns:a16="http://schemas.microsoft.com/office/drawing/2014/main" id="{DA474B86-41AD-4E98-A5BF-1A9FFA4995A3}"/>
                    </a:ext>
                  </a:extLst>
                </p:cNvPr>
                <p:cNvCxnSpPr/>
                <p:nvPr/>
              </p:nvCxnSpPr>
              <p:spPr>
                <a:xfrm flipH="1">
                  <a:off x="5470525" y="5413375"/>
                  <a:ext cx="38100" cy="365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타원 46">
                  <a:extLst>
                    <a:ext uri="{FF2B5EF4-FFF2-40B4-BE49-F238E27FC236}">
                      <a16:creationId xmlns:a16="http://schemas.microsoft.com/office/drawing/2014/main" id="{E0A5116F-F38E-4520-8364-885360D23FF5}"/>
                    </a:ext>
                  </a:extLst>
                </p:cNvPr>
                <p:cNvSpPr/>
                <p:nvPr/>
              </p:nvSpPr>
              <p:spPr>
                <a:xfrm>
                  <a:off x="5443199" y="5437686"/>
                  <a:ext cx="45719"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nvGrpSpPr>
              <p:cNvPr id="12" name="Group 16">
                <a:extLst>
                  <a:ext uri="{FF2B5EF4-FFF2-40B4-BE49-F238E27FC236}">
                    <a16:creationId xmlns:a16="http://schemas.microsoft.com/office/drawing/2014/main" id="{655F49BA-A23F-4490-8803-C532029B5EBE}"/>
                  </a:ext>
                </a:extLst>
              </p:cNvPr>
              <p:cNvGrpSpPr/>
              <p:nvPr/>
            </p:nvGrpSpPr>
            <p:grpSpPr>
              <a:xfrm>
                <a:off x="8334011" y="5099322"/>
                <a:ext cx="429715" cy="672659"/>
                <a:chOff x="2506319" y="1221965"/>
                <a:chExt cx="456500" cy="719723"/>
              </a:xfrm>
            </p:grpSpPr>
            <p:sp>
              <p:nvSpPr>
                <p:cNvPr id="31" name="Rounded Rectangle 17">
                  <a:extLst>
                    <a:ext uri="{FF2B5EF4-FFF2-40B4-BE49-F238E27FC236}">
                      <a16:creationId xmlns:a16="http://schemas.microsoft.com/office/drawing/2014/main" id="{A76FF37B-80A7-4829-9113-2AD02D336B37}"/>
                    </a:ext>
                  </a:extLst>
                </p:cNvPr>
                <p:cNvSpPr/>
                <p:nvPr/>
              </p:nvSpPr>
              <p:spPr>
                <a:xfrm>
                  <a:off x="2507338" y="1280401"/>
                  <a:ext cx="455481" cy="661287"/>
                </a:xfrm>
                <a:prstGeom prst="roundRect">
                  <a:avLst>
                    <a:gd name="adj" fmla="val 4883"/>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32" name="Trapezoid 18">
                  <a:extLst>
                    <a:ext uri="{FF2B5EF4-FFF2-40B4-BE49-F238E27FC236}">
                      <a16:creationId xmlns:a16="http://schemas.microsoft.com/office/drawing/2014/main" id="{C034F4A6-6AEC-4CF1-9DBC-83C2B74EFA6F}"/>
                    </a:ext>
                  </a:extLst>
                </p:cNvPr>
                <p:cNvSpPr/>
                <p:nvPr/>
              </p:nvSpPr>
              <p:spPr>
                <a:xfrm>
                  <a:off x="2506319" y="1221965"/>
                  <a:ext cx="449357" cy="61635"/>
                </a:xfrm>
                <a:prstGeom prst="trapezoid">
                  <a:avLst>
                    <a:gd name="adj" fmla="val 54894"/>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33" name="Rounded Rectangle 19">
                  <a:extLst>
                    <a:ext uri="{FF2B5EF4-FFF2-40B4-BE49-F238E27FC236}">
                      <a16:creationId xmlns:a16="http://schemas.microsoft.com/office/drawing/2014/main" id="{E629F361-2CA1-44CC-AA14-16877E4D1FBC}"/>
                    </a:ext>
                  </a:extLst>
                </p:cNvPr>
                <p:cNvSpPr/>
                <p:nvPr/>
              </p:nvSpPr>
              <p:spPr>
                <a:xfrm>
                  <a:off x="2599097" y="1388814"/>
                  <a:ext cx="274148" cy="111374"/>
                </a:xfrm>
                <a:prstGeom prst="roundRect">
                  <a:avLst>
                    <a:gd name="adj" fmla="val 4883"/>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34" name="Rounded Rectangle 20">
                  <a:extLst>
                    <a:ext uri="{FF2B5EF4-FFF2-40B4-BE49-F238E27FC236}">
                      <a16:creationId xmlns:a16="http://schemas.microsoft.com/office/drawing/2014/main" id="{2DF0B992-8D2A-46F8-9B63-22CE5BE72437}"/>
                    </a:ext>
                  </a:extLst>
                </p:cNvPr>
                <p:cNvSpPr/>
                <p:nvPr/>
              </p:nvSpPr>
              <p:spPr>
                <a:xfrm>
                  <a:off x="2599097" y="1533524"/>
                  <a:ext cx="274148" cy="107285"/>
                </a:xfrm>
                <a:prstGeom prst="roundRect">
                  <a:avLst>
                    <a:gd name="adj" fmla="val 4883"/>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35" name="Oval 21">
                  <a:extLst>
                    <a:ext uri="{FF2B5EF4-FFF2-40B4-BE49-F238E27FC236}">
                      <a16:creationId xmlns:a16="http://schemas.microsoft.com/office/drawing/2014/main" id="{517CFFD7-1403-41A4-9282-70F243403759}"/>
                    </a:ext>
                  </a:extLst>
                </p:cNvPr>
                <p:cNvSpPr/>
                <p:nvPr/>
              </p:nvSpPr>
              <p:spPr>
                <a:xfrm>
                  <a:off x="2713902" y="1726065"/>
                  <a:ext cx="45719" cy="45719"/>
                </a:xfrm>
                <a:prstGeom prst="ellips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36" name="Oval 22">
                  <a:extLst>
                    <a:ext uri="{FF2B5EF4-FFF2-40B4-BE49-F238E27FC236}">
                      <a16:creationId xmlns:a16="http://schemas.microsoft.com/office/drawing/2014/main" id="{1401BB4B-227A-4B16-8EF3-020A824E71EF}"/>
                    </a:ext>
                  </a:extLst>
                </p:cNvPr>
                <p:cNvSpPr/>
                <p:nvPr/>
              </p:nvSpPr>
              <p:spPr>
                <a:xfrm>
                  <a:off x="2713902" y="1811790"/>
                  <a:ext cx="45719" cy="45719"/>
                </a:xfrm>
                <a:prstGeom prst="ellips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grpSp>
          <p:cxnSp>
            <p:nvCxnSpPr>
              <p:cNvPr id="13" name="직선 연결선 12">
                <a:extLst>
                  <a:ext uri="{FF2B5EF4-FFF2-40B4-BE49-F238E27FC236}">
                    <a16:creationId xmlns:a16="http://schemas.microsoft.com/office/drawing/2014/main" id="{698FC2F9-2282-4325-80BB-C6B4FC7B2911}"/>
                  </a:ext>
                </a:extLst>
              </p:cNvPr>
              <p:cNvCxnSpPr>
                <a:cxnSpLocks/>
                <a:stCxn id="67" idx="2"/>
                <a:endCxn id="49" idx="0"/>
              </p:cNvCxnSpPr>
              <p:nvPr/>
            </p:nvCxnSpPr>
            <p:spPr>
              <a:xfrm flipV="1">
                <a:off x="3710290" y="3542846"/>
                <a:ext cx="336392" cy="177815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58211400-2034-43F8-947C-06009E593723}"/>
                  </a:ext>
                </a:extLst>
              </p:cNvPr>
              <p:cNvSpPr txBox="1"/>
              <p:nvPr/>
            </p:nvSpPr>
            <p:spPr>
              <a:xfrm>
                <a:off x="8735042" y="5518052"/>
                <a:ext cx="557302" cy="307777"/>
              </a:xfrm>
              <a:prstGeom prst="rect">
                <a:avLst/>
              </a:prstGeom>
              <a:noFill/>
            </p:spPr>
            <p:txBody>
              <a:bodyPr wrap="square" rtlCol="0">
                <a:spAutoFit/>
              </a:bodyPr>
              <a:lstStyle/>
              <a:p>
                <a:r>
                  <a:rPr lang="en-US" altLang="ko-KR" sz="1400" dirty="0"/>
                  <a:t>IMS</a:t>
                </a:r>
                <a:endParaRPr lang="ko-KR" altLang="en-US" sz="1400" dirty="0"/>
              </a:p>
            </p:txBody>
          </p:sp>
          <p:sp>
            <p:nvSpPr>
              <p:cNvPr id="15" name="TextBox 14">
                <a:extLst>
                  <a:ext uri="{FF2B5EF4-FFF2-40B4-BE49-F238E27FC236}">
                    <a16:creationId xmlns:a16="http://schemas.microsoft.com/office/drawing/2014/main" id="{5217B388-CE5B-4801-882F-0E43FB849AB6}"/>
                  </a:ext>
                </a:extLst>
              </p:cNvPr>
              <p:cNvSpPr txBox="1"/>
              <p:nvPr/>
            </p:nvSpPr>
            <p:spPr>
              <a:xfrm>
                <a:off x="4493995" y="3698774"/>
                <a:ext cx="2824014" cy="461665"/>
              </a:xfrm>
              <a:prstGeom prst="rect">
                <a:avLst/>
              </a:prstGeom>
              <a:noFill/>
            </p:spPr>
            <p:txBody>
              <a:bodyPr wrap="square">
                <a:spAutoFit/>
              </a:bodyPr>
              <a:lstStyle/>
              <a:p>
                <a:r>
                  <a:rPr lang="en-US" altLang="ko-KR" sz="1200" b="0" dirty="0"/>
                  <a:t>35,786 km distance from the earth</a:t>
                </a:r>
              </a:p>
              <a:p>
                <a:r>
                  <a:rPr lang="en-US" altLang="ko-KR" sz="1200" b="0" dirty="0"/>
                  <a:t>285ms signal delays</a:t>
                </a:r>
                <a:endParaRPr lang="ko-KR" altLang="en-US" sz="1200" dirty="0"/>
              </a:p>
            </p:txBody>
          </p:sp>
          <p:sp>
            <p:nvSpPr>
              <p:cNvPr id="16" name="TextBox 15">
                <a:extLst>
                  <a:ext uri="{FF2B5EF4-FFF2-40B4-BE49-F238E27FC236}">
                    <a16:creationId xmlns:a16="http://schemas.microsoft.com/office/drawing/2014/main" id="{D9C96728-A2BD-4B0C-917A-716B66731620}"/>
                  </a:ext>
                </a:extLst>
              </p:cNvPr>
              <p:cNvSpPr txBox="1"/>
              <p:nvPr/>
            </p:nvSpPr>
            <p:spPr>
              <a:xfrm>
                <a:off x="7440622" y="5378420"/>
                <a:ext cx="413070" cy="253916"/>
              </a:xfrm>
              <a:prstGeom prst="rect">
                <a:avLst/>
              </a:prstGeom>
              <a:noFill/>
            </p:spPr>
            <p:txBody>
              <a:bodyPr wrap="square" rtlCol="0">
                <a:spAutoFit/>
              </a:bodyPr>
              <a:lstStyle/>
              <a:p>
                <a:r>
                  <a:rPr lang="en-US" altLang="ko-KR" sz="1050" dirty="0" err="1"/>
                  <a:t>SGi</a:t>
                </a:r>
                <a:endParaRPr lang="ko-KR" altLang="en-US" sz="1050" dirty="0"/>
              </a:p>
            </p:txBody>
          </p:sp>
          <p:sp>
            <p:nvSpPr>
              <p:cNvPr id="17" name="TextBox 16">
                <a:extLst>
                  <a:ext uri="{FF2B5EF4-FFF2-40B4-BE49-F238E27FC236}">
                    <a16:creationId xmlns:a16="http://schemas.microsoft.com/office/drawing/2014/main" id="{10E7BAED-988A-4A29-A876-0C51AAD868AC}"/>
                  </a:ext>
                </a:extLst>
              </p:cNvPr>
              <p:cNvSpPr txBox="1"/>
              <p:nvPr/>
            </p:nvSpPr>
            <p:spPr>
              <a:xfrm>
                <a:off x="6255447" y="4636552"/>
                <a:ext cx="811345" cy="307777"/>
              </a:xfrm>
              <a:prstGeom prst="rect">
                <a:avLst/>
              </a:prstGeom>
              <a:noFill/>
              <a:ln>
                <a:solidFill>
                  <a:schemeClr val="tx1"/>
                </a:solidFill>
              </a:ln>
            </p:spPr>
            <p:txBody>
              <a:bodyPr wrap="square" rtlCol="0">
                <a:spAutoFit/>
              </a:bodyPr>
              <a:lstStyle/>
              <a:p>
                <a:pPr algn="ctr"/>
                <a:r>
                  <a:rPr lang="en-US" altLang="ko-KR" sz="1400" dirty="0"/>
                  <a:t>MME</a:t>
                </a:r>
                <a:endParaRPr lang="ko-KR" altLang="en-US" sz="1400" dirty="0"/>
              </a:p>
            </p:txBody>
          </p:sp>
          <p:sp>
            <p:nvSpPr>
              <p:cNvPr id="18" name="TextBox 17">
                <a:extLst>
                  <a:ext uri="{FF2B5EF4-FFF2-40B4-BE49-F238E27FC236}">
                    <a16:creationId xmlns:a16="http://schemas.microsoft.com/office/drawing/2014/main" id="{E11772F8-B2C0-4B02-AAD4-FE780EE76740}"/>
                  </a:ext>
                </a:extLst>
              </p:cNvPr>
              <p:cNvSpPr txBox="1"/>
              <p:nvPr/>
            </p:nvSpPr>
            <p:spPr>
              <a:xfrm>
                <a:off x="6160924" y="5478448"/>
                <a:ext cx="1000392" cy="307777"/>
              </a:xfrm>
              <a:prstGeom prst="rect">
                <a:avLst/>
              </a:prstGeom>
              <a:noFill/>
              <a:ln>
                <a:solidFill>
                  <a:schemeClr val="tx1"/>
                </a:solidFill>
              </a:ln>
            </p:spPr>
            <p:txBody>
              <a:bodyPr wrap="square" rtlCol="0">
                <a:spAutoFit/>
              </a:bodyPr>
              <a:lstStyle/>
              <a:p>
                <a:pPr algn="ctr"/>
                <a:r>
                  <a:rPr lang="en-US" altLang="ko-KR" sz="1400" dirty="0"/>
                  <a:t>S/P-GW</a:t>
                </a:r>
                <a:endParaRPr lang="ko-KR" altLang="en-US" sz="1400" dirty="0"/>
              </a:p>
            </p:txBody>
          </p:sp>
          <p:cxnSp>
            <p:nvCxnSpPr>
              <p:cNvPr id="19" name="직선 연결선 18">
                <a:extLst>
                  <a:ext uri="{FF2B5EF4-FFF2-40B4-BE49-F238E27FC236}">
                    <a16:creationId xmlns:a16="http://schemas.microsoft.com/office/drawing/2014/main" id="{C90350B7-2D1B-4058-84FD-66C9B39E9D43}"/>
                  </a:ext>
                </a:extLst>
              </p:cNvPr>
              <p:cNvCxnSpPr>
                <a:cxnSpLocks/>
                <a:stCxn id="55" idx="3"/>
                <a:endCxn id="17" idx="1"/>
              </p:cNvCxnSpPr>
              <p:nvPr/>
            </p:nvCxnSpPr>
            <p:spPr>
              <a:xfrm flipV="1">
                <a:off x="5401797" y="4790441"/>
                <a:ext cx="853650" cy="77004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직선 연결선 19">
                <a:extLst>
                  <a:ext uri="{FF2B5EF4-FFF2-40B4-BE49-F238E27FC236}">
                    <a16:creationId xmlns:a16="http://schemas.microsoft.com/office/drawing/2014/main" id="{49200BC7-2AEF-459E-9156-E55BAE280751}"/>
                  </a:ext>
                </a:extLst>
              </p:cNvPr>
              <p:cNvCxnSpPr>
                <a:cxnSpLocks/>
                <a:stCxn id="55" idx="3"/>
                <a:endCxn id="18" idx="1"/>
              </p:cNvCxnSpPr>
              <p:nvPr/>
            </p:nvCxnSpPr>
            <p:spPr>
              <a:xfrm>
                <a:off x="5401797" y="5560490"/>
                <a:ext cx="759127" cy="718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직선 연결선 20">
                <a:extLst>
                  <a:ext uri="{FF2B5EF4-FFF2-40B4-BE49-F238E27FC236}">
                    <a16:creationId xmlns:a16="http://schemas.microsoft.com/office/drawing/2014/main" id="{D9B7050B-4A28-467E-B5F2-D5FEA1846D1B}"/>
                  </a:ext>
                </a:extLst>
              </p:cNvPr>
              <p:cNvCxnSpPr>
                <a:cxnSpLocks/>
                <a:stCxn id="18" idx="0"/>
                <a:endCxn id="17" idx="2"/>
              </p:cNvCxnSpPr>
              <p:nvPr/>
            </p:nvCxnSpPr>
            <p:spPr>
              <a:xfrm flipV="1">
                <a:off x="6661120" y="4944329"/>
                <a:ext cx="0" cy="5341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직선 연결선 21">
                <a:extLst>
                  <a:ext uri="{FF2B5EF4-FFF2-40B4-BE49-F238E27FC236}">
                    <a16:creationId xmlns:a16="http://schemas.microsoft.com/office/drawing/2014/main" id="{8B0E3804-4580-4123-BA32-E239242C12A4}"/>
                  </a:ext>
                </a:extLst>
              </p:cNvPr>
              <p:cNvCxnSpPr>
                <a:cxnSpLocks/>
              </p:cNvCxnSpPr>
              <p:nvPr/>
            </p:nvCxnSpPr>
            <p:spPr>
              <a:xfrm>
                <a:off x="7169402" y="5628115"/>
                <a:ext cx="1151108" cy="42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직선 연결선 22">
                <a:extLst>
                  <a:ext uri="{FF2B5EF4-FFF2-40B4-BE49-F238E27FC236}">
                    <a16:creationId xmlns:a16="http://schemas.microsoft.com/office/drawing/2014/main" id="{251D5F0D-5A06-44C3-8947-BDC44FFF0985}"/>
                  </a:ext>
                </a:extLst>
              </p:cNvPr>
              <p:cNvCxnSpPr>
                <a:cxnSpLocks/>
              </p:cNvCxnSpPr>
              <p:nvPr/>
            </p:nvCxnSpPr>
            <p:spPr>
              <a:xfrm flipV="1">
                <a:off x="7575648" y="3411616"/>
                <a:ext cx="377641" cy="7093"/>
              </a:xfrm>
              <a:prstGeom prst="line">
                <a:avLst/>
              </a:prstGeom>
              <a:ln w="19050">
                <a:solidFill>
                  <a:schemeClr val="accent6">
                    <a:lumMod val="75000"/>
                  </a:schemeClr>
                </a:solidFill>
                <a:prstDash val="dash"/>
              </a:ln>
            </p:spPr>
            <p:style>
              <a:lnRef idx="1">
                <a:schemeClr val="accent6"/>
              </a:lnRef>
              <a:fillRef idx="0">
                <a:schemeClr val="accent6"/>
              </a:fillRef>
              <a:effectRef idx="0">
                <a:schemeClr val="accent6"/>
              </a:effectRef>
              <a:fontRef idx="minor">
                <a:schemeClr val="tx1"/>
              </a:fontRef>
            </p:style>
          </p:cxnSp>
          <p:cxnSp>
            <p:nvCxnSpPr>
              <p:cNvPr id="24" name="직선 연결선 23">
                <a:extLst>
                  <a:ext uri="{FF2B5EF4-FFF2-40B4-BE49-F238E27FC236}">
                    <a16:creationId xmlns:a16="http://schemas.microsoft.com/office/drawing/2014/main" id="{04031F4E-9EEF-4E43-87A6-6EADCC11520C}"/>
                  </a:ext>
                </a:extLst>
              </p:cNvPr>
              <p:cNvCxnSpPr>
                <a:cxnSpLocks/>
              </p:cNvCxnSpPr>
              <p:nvPr/>
            </p:nvCxnSpPr>
            <p:spPr>
              <a:xfrm>
                <a:off x="7575648" y="3620808"/>
                <a:ext cx="357584" cy="358"/>
              </a:xfrm>
              <a:prstGeom prst="line">
                <a:avLst/>
              </a:prstGeom>
              <a:noFill/>
              <a:ln w="19050">
                <a:solidFill>
                  <a:schemeClr val="accent5"/>
                </a:solidFill>
              </a:ln>
            </p:spPr>
            <p:style>
              <a:lnRef idx="2">
                <a:schemeClr val="accent1">
                  <a:shade val="15000"/>
                </a:schemeClr>
              </a:lnRef>
              <a:fillRef idx="1">
                <a:schemeClr val="accent1"/>
              </a:fillRef>
              <a:effectRef idx="0">
                <a:schemeClr val="accent1"/>
              </a:effectRef>
              <a:fontRef idx="minor">
                <a:schemeClr val="lt1"/>
              </a:fontRef>
            </p:style>
          </p:cxnSp>
          <p:sp>
            <p:nvSpPr>
              <p:cNvPr id="25" name="TextBox 24">
                <a:extLst>
                  <a:ext uri="{FF2B5EF4-FFF2-40B4-BE49-F238E27FC236}">
                    <a16:creationId xmlns:a16="http://schemas.microsoft.com/office/drawing/2014/main" id="{A3A54EE2-EDA6-472C-8CE0-3DA8EE2FBC95}"/>
                  </a:ext>
                </a:extLst>
              </p:cNvPr>
              <p:cNvSpPr txBox="1"/>
              <p:nvPr/>
            </p:nvSpPr>
            <p:spPr>
              <a:xfrm>
                <a:off x="7972339" y="3258071"/>
                <a:ext cx="1804547" cy="276999"/>
              </a:xfrm>
              <a:prstGeom prst="rect">
                <a:avLst/>
              </a:prstGeom>
              <a:noFill/>
            </p:spPr>
            <p:txBody>
              <a:bodyPr wrap="square" rtlCol="0">
                <a:spAutoFit/>
              </a:bodyPr>
              <a:lstStyle/>
              <a:p>
                <a:r>
                  <a:rPr lang="en-US" altLang="ko-KR" sz="1200" dirty="0"/>
                  <a:t>CP transport option</a:t>
                </a:r>
                <a:endParaRPr lang="ko-KR" altLang="en-US" sz="1200" dirty="0"/>
              </a:p>
            </p:txBody>
          </p:sp>
          <p:sp>
            <p:nvSpPr>
              <p:cNvPr id="26" name="TextBox 25">
                <a:extLst>
                  <a:ext uri="{FF2B5EF4-FFF2-40B4-BE49-F238E27FC236}">
                    <a16:creationId xmlns:a16="http://schemas.microsoft.com/office/drawing/2014/main" id="{1FCBF138-445D-4D0F-A785-88752A14FFFB}"/>
                  </a:ext>
                </a:extLst>
              </p:cNvPr>
              <p:cNvSpPr txBox="1"/>
              <p:nvPr/>
            </p:nvSpPr>
            <p:spPr>
              <a:xfrm>
                <a:off x="7972339" y="3481102"/>
                <a:ext cx="1804547" cy="276999"/>
              </a:xfrm>
              <a:prstGeom prst="rect">
                <a:avLst/>
              </a:prstGeom>
              <a:noFill/>
            </p:spPr>
            <p:txBody>
              <a:bodyPr wrap="square" rtlCol="0">
                <a:spAutoFit/>
              </a:bodyPr>
              <a:lstStyle/>
              <a:p>
                <a:r>
                  <a:rPr lang="en-US" altLang="ko-KR" sz="1200" dirty="0"/>
                  <a:t>UP transport option</a:t>
                </a:r>
                <a:endParaRPr lang="ko-KR" altLang="en-US" sz="1200" dirty="0"/>
              </a:p>
            </p:txBody>
          </p:sp>
          <p:sp>
            <p:nvSpPr>
              <p:cNvPr id="27" name="TextBox 26">
                <a:extLst>
                  <a:ext uri="{FF2B5EF4-FFF2-40B4-BE49-F238E27FC236}">
                    <a16:creationId xmlns:a16="http://schemas.microsoft.com/office/drawing/2014/main" id="{0B46C032-1D56-4EE6-8A66-DC07FE94581B}"/>
                  </a:ext>
                </a:extLst>
              </p:cNvPr>
              <p:cNvSpPr txBox="1"/>
              <p:nvPr/>
            </p:nvSpPr>
            <p:spPr>
              <a:xfrm>
                <a:off x="3259551" y="5666538"/>
                <a:ext cx="634118" cy="307777"/>
              </a:xfrm>
              <a:prstGeom prst="rect">
                <a:avLst/>
              </a:prstGeom>
              <a:noFill/>
            </p:spPr>
            <p:txBody>
              <a:bodyPr wrap="square" rtlCol="0">
                <a:spAutoFit/>
              </a:bodyPr>
              <a:lstStyle/>
              <a:p>
                <a:r>
                  <a:rPr lang="en-US" altLang="ko-KR" sz="1400" dirty="0"/>
                  <a:t>UE</a:t>
                </a:r>
                <a:endParaRPr lang="ko-KR" altLang="en-US" sz="1400" dirty="0"/>
              </a:p>
            </p:txBody>
          </p:sp>
          <p:sp>
            <p:nvSpPr>
              <p:cNvPr id="28" name="자유형: 도형 27">
                <a:extLst>
                  <a:ext uri="{FF2B5EF4-FFF2-40B4-BE49-F238E27FC236}">
                    <a16:creationId xmlns:a16="http://schemas.microsoft.com/office/drawing/2014/main" id="{76F1F09F-EBF9-42B0-9813-7EE82D390941}"/>
                  </a:ext>
                </a:extLst>
              </p:cNvPr>
              <p:cNvSpPr/>
              <p:nvPr/>
            </p:nvSpPr>
            <p:spPr>
              <a:xfrm>
                <a:off x="3698065" y="3715284"/>
                <a:ext cx="4813590" cy="1912831"/>
              </a:xfrm>
              <a:custGeom>
                <a:avLst/>
                <a:gdLst>
                  <a:gd name="connsiteX0" fmla="*/ 0 w 4732774"/>
                  <a:gd name="connsiteY0" fmla="*/ 2140929 h 2234968"/>
                  <a:gd name="connsiteX1" fmla="*/ 391886 w 4732774"/>
                  <a:gd name="connsiteY1" fmla="*/ 630 h 2234968"/>
                  <a:gd name="connsiteX2" fmla="*/ 1075174 w 4732774"/>
                  <a:gd name="connsiteY2" fmla="*/ 1919865 h 2234968"/>
                  <a:gd name="connsiteX3" fmla="*/ 4732774 w 4732774"/>
                  <a:gd name="connsiteY3" fmla="*/ 2211268 h 2234968"/>
                </a:gdLst>
                <a:ahLst/>
                <a:cxnLst>
                  <a:cxn ang="0">
                    <a:pos x="connsiteX0" y="connsiteY0"/>
                  </a:cxn>
                  <a:cxn ang="0">
                    <a:pos x="connsiteX1" y="connsiteY1"/>
                  </a:cxn>
                  <a:cxn ang="0">
                    <a:pos x="connsiteX2" y="connsiteY2"/>
                  </a:cxn>
                  <a:cxn ang="0">
                    <a:pos x="connsiteX3" y="connsiteY3"/>
                  </a:cxn>
                </a:cxnLst>
                <a:rect l="l" t="t" r="r" b="b"/>
                <a:pathLst>
                  <a:path w="4732774" h="2234968">
                    <a:moveTo>
                      <a:pt x="0" y="2140929"/>
                    </a:moveTo>
                    <a:cubicBezTo>
                      <a:pt x="106345" y="1089201"/>
                      <a:pt x="212690" y="37474"/>
                      <a:pt x="391886" y="630"/>
                    </a:cubicBezTo>
                    <a:cubicBezTo>
                      <a:pt x="571082" y="-36214"/>
                      <a:pt x="351693" y="1551425"/>
                      <a:pt x="1075174" y="1919865"/>
                    </a:cubicBezTo>
                    <a:cubicBezTo>
                      <a:pt x="1798655" y="2288305"/>
                      <a:pt x="3265714" y="2249786"/>
                      <a:pt x="4732774" y="2211268"/>
                    </a:cubicBezTo>
                  </a:path>
                </a:pathLst>
              </a:custGeom>
              <a:noFill/>
              <a:ln w="19050">
                <a:solidFill>
                  <a:schemeClr val="accent5">
                    <a:lumMod val="75000"/>
                  </a:schemeClr>
                </a:solidFill>
                <a:headEnd type="oval" w="med" len="med"/>
                <a:tailEnd type="oval"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9" name="자유형: 도형 28">
                <a:extLst>
                  <a:ext uri="{FF2B5EF4-FFF2-40B4-BE49-F238E27FC236}">
                    <a16:creationId xmlns:a16="http://schemas.microsoft.com/office/drawing/2014/main" id="{3176A99C-D006-42BA-9D45-165C418615E4}"/>
                  </a:ext>
                </a:extLst>
              </p:cNvPr>
              <p:cNvSpPr/>
              <p:nvPr/>
            </p:nvSpPr>
            <p:spPr>
              <a:xfrm>
                <a:off x="3530313" y="3496214"/>
                <a:ext cx="4881507" cy="2082024"/>
              </a:xfrm>
              <a:custGeom>
                <a:avLst/>
                <a:gdLst>
                  <a:gd name="connsiteX0" fmla="*/ 0 w 4752871"/>
                  <a:gd name="connsiteY0" fmla="*/ 1859560 h 1919444"/>
                  <a:gd name="connsiteX1" fmla="*/ 422031 w 4752871"/>
                  <a:gd name="connsiteY1" fmla="*/ 615 h 1919444"/>
                  <a:gd name="connsiteX2" fmla="*/ 1637882 w 4752871"/>
                  <a:gd name="connsiteY2" fmla="*/ 1648545 h 1919444"/>
                  <a:gd name="connsiteX3" fmla="*/ 2994409 w 4752871"/>
                  <a:gd name="connsiteY3" fmla="*/ 1206417 h 1919444"/>
                  <a:gd name="connsiteX4" fmla="*/ 3346102 w 4752871"/>
                  <a:gd name="connsiteY4" fmla="*/ 1839463 h 1919444"/>
                  <a:gd name="connsiteX5" fmla="*/ 4752871 w 4752871"/>
                  <a:gd name="connsiteY5" fmla="*/ 1889705 h 1919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52871" h="1919444">
                    <a:moveTo>
                      <a:pt x="0" y="1859560"/>
                    </a:moveTo>
                    <a:cubicBezTo>
                      <a:pt x="74525" y="947672"/>
                      <a:pt x="149051" y="35784"/>
                      <a:pt x="422031" y="615"/>
                    </a:cubicBezTo>
                    <a:cubicBezTo>
                      <a:pt x="695011" y="-34554"/>
                      <a:pt x="1209152" y="1447578"/>
                      <a:pt x="1637882" y="1648545"/>
                    </a:cubicBezTo>
                    <a:cubicBezTo>
                      <a:pt x="2066612" y="1849512"/>
                      <a:pt x="2709706" y="1174597"/>
                      <a:pt x="2994409" y="1206417"/>
                    </a:cubicBezTo>
                    <a:cubicBezTo>
                      <a:pt x="3279112" y="1238237"/>
                      <a:pt x="3053025" y="1725582"/>
                      <a:pt x="3346102" y="1839463"/>
                    </a:cubicBezTo>
                    <a:cubicBezTo>
                      <a:pt x="3639179" y="1953344"/>
                      <a:pt x="4196025" y="1921524"/>
                      <a:pt x="4752871" y="1889705"/>
                    </a:cubicBezTo>
                  </a:path>
                </a:pathLst>
              </a:custGeom>
              <a:noFill/>
              <a:ln w="28575">
                <a:solidFill>
                  <a:schemeClr val="accent6">
                    <a:lumMod val="75000"/>
                  </a:schemeClr>
                </a:solidFill>
                <a:prstDash val="dash"/>
                <a:headEnd type="oval" w="med" len="med"/>
                <a:tailEnd type="oval"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30" name="직선 연결선 29">
                <a:extLst>
                  <a:ext uri="{FF2B5EF4-FFF2-40B4-BE49-F238E27FC236}">
                    <a16:creationId xmlns:a16="http://schemas.microsoft.com/office/drawing/2014/main" id="{6B61E4F9-DEF6-45DE-BA8B-70ADA0551941}"/>
                  </a:ext>
                </a:extLst>
              </p:cNvPr>
              <p:cNvCxnSpPr>
                <a:cxnSpLocks/>
                <a:endCxn id="53" idx="1"/>
              </p:cNvCxnSpPr>
              <p:nvPr/>
            </p:nvCxnSpPr>
            <p:spPr>
              <a:xfrm>
                <a:off x="4069080" y="3550920"/>
                <a:ext cx="751208" cy="174286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0512634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0552E67A-B3E1-48C7-A8DB-681B44FD4181}"/>
              </a:ext>
            </a:extLst>
          </p:cNvPr>
          <p:cNvSpPr>
            <a:spLocks noGrp="1"/>
          </p:cNvSpPr>
          <p:nvPr>
            <p:ph type="title"/>
          </p:nvPr>
        </p:nvSpPr>
        <p:spPr/>
        <p:txBody>
          <a:bodyPr/>
          <a:lstStyle/>
          <a:p>
            <a:r>
              <a:rPr lang="en-US" altLang="ko-KR" dirty="0"/>
              <a:t>Call Setup Time Estimation: Definition</a:t>
            </a:r>
            <a:endParaRPr lang="ko-KR" altLang="en-US" dirty="0"/>
          </a:p>
        </p:txBody>
      </p:sp>
      <p:sp>
        <p:nvSpPr>
          <p:cNvPr id="3" name="내용 개체 틀 2">
            <a:extLst>
              <a:ext uri="{FF2B5EF4-FFF2-40B4-BE49-F238E27FC236}">
                <a16:creationId xmlns:a16="http://schemas.microsoft.com/office/drawing/2014/main" id="{F6D66F07-A8DD-4580-8E0A-C24BB1B69810}"/>
              </a:ext>
            </a:extLst>
          </p:cNvPr>
          <p:cNvSpPr>
            <a:spLocks noGrp="1"/>
          </p:cNvSpPr>
          <p:nvPr>
            <p:ph idx="1"/>
          </p:nvPr>
        </p:nvSpPr>
        <p:spPr>
          <a:xfrm>
            <a:off x="320510" y="912695"/>
            <a:ext cx="5940805" cy="5279825"/>
          </a:xfrm>
        </p:spPr>
        <p:txBody>
          <a:bodyPr/>
          <a:lstStyle/>
          <a:p>
            <a:pPr fontAlgn="t"/>
            <a:r>
              <a:rPr lang="en-US" altLang="ko-KR" sz="1400" dirty="0">
                <a:solidFill>
                  <a:srgbClr val="000000"/>
                </a:solidFill>
                <a:ea typeface="Calibri" panose="020F0502020204030204" pitchFamily="34" charset="0"/>
              </a:rPr>
              <a:t>Definition of Call Setup Time</a:t>
            </a:r>
          </a:p>
          <a:p>
            <a:pPr lvl="1" fontAlgn="t"/>
            <a:r>
              <a:rPr lang="en-US" altLang="ko-KR" sz="1200" b="0" dirty="0">
                <a:solidFill>
                  <a:srgbClr val="000000"/>
                </a:solidFill>
                <a:latin typeface="Calibri" panose="020F0502020204030204" pitchFamily="34" charset="0"/>
                <a:ea typeface="Calibri" panose="020F0502020204030204" pitchFamily="34" charset="0"/>
                <a:cs typeface="Calibri" panose="020F0502020204030204" pitchFamily="34" charset="0"/>
              </a:rPr>
              <a:t>Call Setup time refers the time interval between the moment a call attempt is initiated and the moment the called party begins to receive a ringing signal or is otherwise alerted of the incoming call. It is a key metric for evaluating user experience and network performance in both circuit-switched (CS) and packet-switched (PS) voice services. For example of VoLTE, it starts when the caller initiates the call (e.g., sends a SIP INVITE message) and ends when the called party is alerted (e.g., receives SIP 180 Ringing) for VoLTE. </a:t>
            </a:r>
          </a:p>
          <a:p>
            <a:pPr fontAlgn="t"/>
            <a:endParaRPr lang="en-US" altLang="ko-KR" sz="1600" dirty="0">
              <a:solidFill>
                <a:srgbClr val="000000"/>
              </a:solidFill>
              <a:ea typeface="Calibri" panose="020F0502020204030204" pitchFamily="34" charset="0"/>
            </a:endParaRPr>
          </a:p>
          <a:p>
            <a:pPr fontAlgn="t"/>
            <a:r>
              <a:rPr lang="en-US" altLang="ko-KR" sz="1400" dirty="0">
                <a:solidFill>
                  <a:srgbClr val="000000"/>
                </a:solidFill>
                <a:ea typeface="Calibri" panose="020F0502020204030204" pitchFamily="34" charset="0"/>
              </a:rPr>
              <a:t>Estimating Call Setup Time</a:t>
            </a:r>
          </a:p>
          <a:p>
            <a:pPr lvl="1" fontAlgn="t"/>
            <a:r>
              <a:rPr lang="en-US" altLang="ko-KR" sz="1200" dirty="0">
                <a:solidFill>
                  <a:srgbClr val="000000"/>
                </a:solidFill>
                <a:latin typeface="Calibri" panose="020F0502020204030204" pitchFamily="34" charset="0"/>
                <a:ea typeface="Calibri" panose="020F0502020204030204" pitchFamily="34" charset="0"/>
                <a:cs typeface="Calibri" panose="020F0502020204030204" pitchFamily="34" charset="0"/>
              </a:rPr>
              <a:t>Components affecting the call setup time can include UE processing delay, transmission time over the radio, RAN processing, Core network signaling delays (e.g., IMS servers) and the delay in alerting the called device.</a:t>
            </a:r>
          </a:p>
          <a:p>
            <a:pPr lvl="1" fontAlgn="t"/>
            <a:r>
              <a:rPr lang="en-US" altLang="ko-KR" sz="1200" b="0" dirty="0">
                <a:solidFill>
                  <a:srgbClr val="000000"/>
                </a:solidFill>
                <a:latin typeface="Calibri" panose="020F0502020204030204" pitchFamily="34" charset="0"/>
                <a:ea typeface="Calibri" panose="020F0502020204030204" pitchFamily="34" charset="0"/>
                <a:cs typeface="Calibri" panose="020F0502020204030204" pitchFamily="34" charset="0"/>
              </a:rPr>
              <a:t>In order to estimate the call setup time, it takes the fully optimized Mobile Originated call procedure for VoLTE (as shown in the figure) that is a useful practice of the current deployment in one of Korean Operators. It is also assumed that the user originates a call when the UE1 is in idle state and the UE2 is in connected state.</a:t>
            </a:r>
          </a:p>
        </p:txBody>
      </p:sp>
      <p:sp>
        <p:nvSpPr>
          <p:cNvPr id="4" name="슬라이드 번호 개체 틀 3">
            <a:extLst>
              <a:ext uri="{FF2B5EF4-FFF2-40B4-BE49-F238E27FC236}">
                <a16:creationId xmlns:a16="http://schemas.microsoft.com/office/drawing/2014/main" id="{42D7D7B1-D64D-497F-A90C-AEA0ED995980}"/>
              </a:ext>
            </a:extLst>
          </p:cNvPr>
          <p:cNvSpPr>
            <a:spLocks noGrp="1"/>
          </p:cNvSpPr>
          <p:nvPr>
            <p:ph type="sldNum" sz="quarter" idx="12"/>
          </p:nvPr>
        </p:nvSpPr>
        <p:spPr/>
        <p:txBody>
          <a:bodyPr/>
          <a:lstStyle/>
          <a:p>
            <a:fld id="{25F5DF48-2534-4513-BD43-E3E90888DDC1}" type="slidenum">
              <a:rPr lang="ko-KR" altLang="en-US" smtClean="0"/>
              <a:pPr/>
              <a:t>5</a:t>
            </a:fld>
            <a:endParaRPr lang="ko-KR" altLang="en-US" dirty="0"/>
          </a:p>
        </p:txBody>
      </p:sp>
      <p:cxnSp>
        <p:nvCxnSpPr>
          <p:cNvPr id="6" name="직선 화살표 연결선 5">
            <a:extLst>
              <a:ext uri="{FF2B5EF4-FFF2-40B4-BE49-F238E27FC236}">
                <a16:creationId xmlns:a16="http://schemas.microsoft.com/office/drawing/2014/main" id="{F787D9B4-E2DE-44BE-B567-3B390CCB764C}"/>
              </a:ext>
            </a:extLst>
          </p:cNvPr>
          <p:cNvCxnSpPr>
            <a:cxnSpLocks/>
          </p:cNvCxnSpPr>
          <p:nvPr/>
        </p:nvCxnSpPr>
        <p:spPr>
          <a:xfrm flipH="1">
            <a:off x="9120625" y="4559300"/>
            <a:ext cx="747275" cy="217053"/>
          </a:xfrm>
          <a:prstGeom prst="straightConnector1">
            <a:avLst/>
          </a:prstGeom>
          <a:ln>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7" name="직사각형 6">
            <a:extLst>
              <a:ext uri="{FF2B5EF4-FFF2-40B4-BE49-F238E27FC236}">
                <a16:creationId xmlns:a16="http://schemas.microsoft.com/office/drawing/2014/main" id="{5E570EE5-25B3-42CC-953B-83F500C17340}"/>
              </a:ext>
            </a:extLst>
          </p:cNvPr>
          <p:cNvSpPr/>
          <p:nvPr/>
        </p:nvSpPr>
        <p:spPr>
          <a:xfrm>
            <a:off x="6317705" y="1103583"/>
            <a:ext cx="5569494" cy="5261657"/>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ln>
                <a:solidFill>
                  <a:schemeClr val="tx1"/>
                </a:solidFill>
              </a:ln>
              <a:noFill/>
            </a:endParaRPr>
          </a:p>
        </p:txBody>
      </p:sp>
      <p:sp>
        <p:nvSpPr>
          <p:cNvPr id="8" name="직사각형 7">
            <a:extLst>
              <a:ext uri="{FF2B5EF4-FFF2-40B4-BE49-F238E27FC236}">
                <a16:creationId xmlns:a16="http://schemas.microsoft.com/office/drawing/2014/main" id="{EAF86817-DBEA-4650-949B-88633A394A64}"/>
              </a:ext>
            </a:extLst>
          </p:cNvPr>
          <p:cNvSpPr/>
          <p:nvPr/>
        </p:nvSpPr>
        <p:spPr>
          <a:xfrm>
            <a:off x="7045406" y="876198"/>
            <a:ext cx="4033660" cy="357251"/>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ko-KR" sz="1200" b="1" dirty="0"/>
              <a:t>MO Call Procedure for Call Setup Time Estimation</a:t>
            </a:r>
            <a:endParaRPr lang="ko-KR" altLang="en-US" sz="1200" b="1" dirty="0"/>
          </a:p>
        </p:txBody>
      </p:sp>
      <p:cxnSp>
        <p:nvCxnSpPr>
          <p:cNvPr id="9" name="직선 연결선 8">
            <a:extLst>
              <a:ext uri="{FF2B5EF4-FFF2-40B4-BE49-F238E27FC236}">
                <a16:creationId xmlns:a16="http://schemas.microsoft.com/office/drawing/2014/main" id="{5056C7A1-202A-4354-899D-7D8B89D80265}"/>
              </a:ext>
            </a:extLst>
          </p:cNvPr>
          <p:cNvCxnSpPr>
            <a:cxnSpLocks/>
          </p:cNvCxnSpPr>
          <p:nvPr/>
        </p:nvCxnSpPr>
        <p:spPr>
          <a:xfrm>
            <a:off x="6603585" y="2249331"/>
            <a:ext cx="56524" cy="2907300"/>
          </a:xfrm>
          <a:prstGeom prst="line">
            <a:avLst/>
          </a:prstGeom>
          <a:ln w="19050">
            <a:solidFill>
              <a:srgbClr val="FF0000"/>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7F0EB205-4DA7-4C82-B24C-B283C5F95876}"/>
              </a:ext>
            </a:extLst>
          </p:cNvPr>
          <p:cNvSpPr txBox="1"/>
          <p:nvPr/>
        </p:nvSpPr>
        <p:spPr>
          <a:xfrm rot="16200000">
            <a:off x="5777712" y="3452772"/>
            <a:ext cx="1404551" cy="276999"/>
          </a:xfrm>
          <a:prstGeom prst="rect">
            <a:avLst/>
          </a:prstGeom>
          <a:noFill/>
        </p:spPr>
        <p:txBody>
          <a:bodyPr wrap="square" rtlCol="0">
            <a:spAutoFit/>
          </a:bodyPr>
          <a:lstStyle/>
          <a:p>
            <a:r>
              <a:rPr lang="en-US" altLang="ko-KR" sz="1200" dirty="0">
                <a:solidFill>
                  <a:srgbClr val="FF0000"/>
                </a:solidFill>
              </a:rPr>
              <a:t>Call Setup Time</a:t>
            </a:r>
            <a:endParaRPr lang="ko-KR" altLang="en-US" sz="1200" dirty="0">
              <a:solidFill>
                <a:srgbClr val="FF0000"/>
              </a:solidFill>
            </a:endParaRPr>
          </a:p>
        </p:txBody>
      </p:sp>
      <p:cxnSp>
        <p:nvCxnSpPr>
          <p:cNvPr id="11" name="직선 화살표 연결선 10">
            <a:extLst>
              <a:ext uri="{FF2B5EF4-FFF2-40B4-BE49-F238E27FC236}">
                <a16:creationId xmlns:a16="http://schemas.microsoft.com/office/drawing/2014/main" id="{03EE1A34-3BDE-4159-A925-F4F689545830}"/>
              </a:ext>
            </a:extLst>
          </p:cNvPr>
          <p:cNvCxnSpPr>
            <a:cxnSpLocks/>
          </p:cNvCxnSpPr>
          <p:nvPr/>
        </p:nvCxnSpPr>
        <p:spPr>
          <a:xfrm flipV="1">
            <a:off x="6851524" y="4272396"/>
            <a:ext cx="3044517" cy="219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직선 화살표 연결선 11">
            <a:extLst>
              <a:ext uri="{FF2B5EF4-FFF2-40B4-BE49-F238E27FC236}">
                <a16:creationId xmlns:a16="http://schemas.microsoft.com/office/drawing/2014/main" id="{ACB8CC3F-3543-48B9-82FB-979F97E67712}"/>
              </a:ext>
            </a:extLst>
          </p:cNvPr>
          <p:cNvCxnSpPr>
            <a:cxnSpLocks/>
          </p:cNvCxnSpPr>
          <p:nvPr/>
        </p:nvCxnSpPr>
        <p:spPr>
          <a:xfrm>
            <a:off x="9877213" y="4561840"/>
            <a:ext cx="1506220" cy="1693"/>
          </a:xfrm>
          <a:prstGeom prst="straightConnector1">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직선 화살표 연결선 12">
            <a:extLst>
              <a:ext uri="{FF2B5EF4-FFF2-40B4-BE49-F238E27FC236}">
                <a16:creationId xmlns:a16="http://schemas.microsoft.com/office/drawing/2014/main" id="{9C72B6A6-4643-48C9-8288-62E309254832}"/>
              </a:ext>
            </a:extLst>
          </p:cNvPr>
          <p:cNvCxnSpPr>
            <a:cxnSpLocks/>
          </p:cNvCxnSpPr>
          <p:nvPr/>
        </p:nvCxnSpPr>
        <p:spPr>
          <a:xfrm>
            <a:off x="9896041" y="4277154"/>
            <a:ext cx="150200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14" name="그룹 13">
            <a:extLst>
              <a:ext uri="{FF2B5EF4-FFF2-40B4-BE49-F238E27FC236}">
                <a16:creationId xmlns:a16="http://schemas.microsoft.com/office/drawing/2014/main" id="{9E70DC55-6955-412B-A4CE-1803886D4237}"/>
              </a:ext>
            </a:extLst>
          </p:cNvPr>
          <p:cNvGrpSpPr/>
          <p:nvPr/>
        </p:nvGrpSpPr>
        <p:grpSpPr>
          <a:xfrm>
            <a:off x="6868481" y="2026434"/>
            <a:ext cx="4515641" cy="3702305"/>
            <a:chOff x="6826148" y="2077234"/>
            <a:chExt cx="4515641" cy="4034589"/>
          </a:xfrm>
        </p:grpSpPr>
        <p:cxnSp>
          <p:nvCxnSpPr>
            <p:cNvPr id="78" name="직선 연결선 77">
              <a:extLst>
                <a:ext uri="{FF2B5EF4-FFF2-40B4-BE49-F238E27FC236}">
                  <a16:creationId xmlns:a16="http://schemas.microsoft.com/office/drawing/2014/main" id="{23287A01-2C23-4180-B26F-2BB1240FA78E}"/>
                </a:ext>
              </a:extLst>
            </p:cNvPr>
            <p:cNvCxnSpPr>
              <a:cxnSpLocks/>
            </p:cNvCxnSpPr>
            <p:nvPr/>
          </p:nvCxnSpPr>
          <p:spPr>
            <a:xfrm>
              <a:off x="9083969" y="2077234"/>
              <a:ext cx="0" cy="402031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직선 연결선 78">
              <a:extLst>
                <a:ext uri="{FF2B5EF4-FFF2-40B4-BE49-F238E27FC236}">
                  <a16:creationId xmlns:a16="http://schemas.microsoft.com/office/drawing/2014/main" id="{175E3E02-6880-48CB-AB57-714A99C1CD2B}"/>
                </a:ext>
              </a:extLst>
            </p:cNvPr>
            <p:cNvCxnSpPr>
              <a:cxnSpLocks/>
            </p:cNvCxnSpPr>
            <p:nvPr/>
          </p:nvCxnSpPr>
          <p:spPr>
            <a:xfrm>
              <a:off x="9836576" y="2077234"/>
              <a:ext cx="0" cy="402031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직선 연결선 79">
              <a:extLst>
                <a:ext uri="{FF2B5EF4-FFF2-40B4-BE49-F238E27FC236}">
                  <a16:creationId xmlns:a16="http://schemas.microsoft.com/office/drawing/2014/main" id="{88D5ACAA-A9A1-49E5-9D01-4170F8F844EC}"/>
                </a:ext>
              </a:extLst>
            </p:cNvPr>
            <p:cNvCxnSpPr>
              <a:cxnSpLocks/>
            </p:cNvCxnSpPr>
            <p:nvPr/>
          </p:nvCxnSpPr>
          <p:spPr>
            <a:xfrm>
              <a:off x="10589183" y="2077234"/>
              <a:ext cx="0" cy="402031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직선 연결선 80">
              <a:extLst>
                <a:ext uri="{FF2B5EF4-FFF2-40B4-BE49-F238E27FC236}">
                  <a16:creationId xmlns:a16="http://schemas.microsoft.com/office/drawing/2014/main" id="{B97F4CCE-B52E-45C5-9AE6-60F1B82797FC}"/>
                </a:ext>
              </a:extLst>
            </p:cNvPr>
            <p:cNvCxnSpPr>
              <a:cxnSpLocks/>
            </p:cNvCxnSpPr>
            <p:nvPr/>
          </p:nvCxnSpPr>
          <p:spPr>
            <a:xfrm>
              <a:off x="7578755" y="2077234"/>
              <a:ext cx="0" cy="4020311"/>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82" name="직선 연결선 81">
              <a:extLst>
                <a:ext uri="{FF2B5EF4-FFF2-40B4-BE49-F238E27FC236}">
                  <a16:creationId xmlns:a16="http://schemas.microsoft.com/office/drawing/2014/main" id="{CF69E170-514C-41C8-A748-D0E87BA941D7}"/>
                </a:ext>
              </a:extLst>
            </p:cNvPr>
            <p:cNvCxnSpPr>
              <a:cxnSpLocks/>
            </p:cNvCxnSpPr>
            <p:nvPr/>
          </p:nvCxnSpPr>
          <p:spPr>
            <a:xfrm>
              <a:off x="8331362" y="2077234"/>
              <a:ext cx="0" cy="402031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직선 연결선 82">
              <a:extLst>
                <a:ext uri="{FF2B5EF4-FFF2-40B4-BE49-F238E27FC236}">
                  <a16:creationId xmlns:a16="http://schemas.microsoft.com/office/drawing/2014/main" id="{49DE2C7B-336C-455F-8683-256118442260}"/>
                </a:ext>
              </a:extLst>
            </p:cNvPr>
            <p:cNvCxnSpPr>
              <a:cxnSpLocks/>
            </p:cNvCxnSpPr>
            <p:nvPr/>
          </p:nvCxnSpPr>
          <p:spPr>
            <a:xfrm>
              <a:off x="11341789" y="2091512"/>
              <a:ext cx="0" cy="402031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직선 연결선 83">
              <a:extLst>
                <a:ext uri="{FF2B5EF4-FFF2-40B4-BE49-F238E27FC236}">
                  <a16:creationId xmlns:a16="http://schemas.microsoft.com/office/drawing/2014/main" id="{44CC20A4-BE9C-4CE8-8546-A8E95E11545B}"/>
                </a:ext>
              </a:extLst>
            </p:cNvPr>
            <p:cNvCxnSpPr>
              <a:cxnSpLocks/>
            </p:cNvCxnSpPr>
            <p:nvPr/>
          </p:nvCxnSpPr>
          <p:spPr>
            <a:xfrm>
              <a:off x="6826148" y="2077234"/>
              <a:ext cx="0" cy="402031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5" name="그룹 14">
            <a:extLst>
              <a:ext uri="{FF2B5EF4-FFF2-40B4-BE49-F238E27FC236}">
                <a16:creationId xmlns:a16="http://schemas.microsoft.com/office/drawing/2014/main" id="{5DE3FC0B-D3FC-441A-BBE6-3D83736067F7}"/>
              </a:ext>
            </a:extLst>
          </p:cNvPr>
          <p:cNvGrpSpPr/>
          <p:nvPr/>
        </p:nvGrpSpPr>
        <p:grpSpPr>
          <a:xfrm>
            <a:off x="6573488" y="1703185"/>
            <a:ext cx="5105628" cy="381975"/>
            <a:chOff x="873006" y="2800292"/>
            <a:chExt cx="5105628" cy="381975"/>
          </a:xfrm>
        </p:grpSpPr>
        <p:sp>
          <p:nvSpPr>
            <p:cNvPr id="58" name="TextBox 57">
              <a:extLst>
                <a:ext uri="{FF2B5EF4-FFF2-40B4-BE49-F238E27FC236}">
                  <a16:creationId xmlns:a16="http://schemas.microsoft.com/office/drawing/2014/main" id="{2EEF7E16-61C0-4452-8809-CBCA49EED2A0}"/>
                </a:ext>
              </a:extLst>
            </p:cNvPr>
            <p:cNvSpPr txBox="1"/>
            <p:nvPr/>
          </p:nvSpPr>
          <p:spPr>
            <a:xfrm>
              <a:off x="3132957" y="2879742"/>
              <a:ext cx="596696" cy="246221"/>
            </a:xfrm>
            <a:prstGeom prst="rect">
              <a:avLst/>
            </a:prstGeom>
            <a:noFill/>
            <a:ln w="12700">
              <a:solidFill>
                <a:schemeClr val="tx1"/>
              </a:solidFill>
            </a:ln>
          </p:spPr>
          <p:txBody>
            <a:bodyPr wrap="square" rtlCol="0">
              <a:spAutoFit/>
            </a:bodyPr>
            <a:lstStyle/>
            <a:p>
              <a:pPr algn="ctr"/>
              <a:r>
                <a:rPr lang="en-US" altLang="ko-KR" sz="1000" dirty="0"/>
                <a:t>EPC</a:t>
              </a:r>
              <a:endParaRPr lang="ko-KR" altLang="en-US" sz="1000" dirty="0"/>
            </a:p>
          </p:txBody>
        </p:sp>
        <p:sp>
          <p:nvSpPr>
            <p:cNvPr id="59" name="TextBox 58">
              <a:extLst>
                <a:ext uri="{FF2B5EF4-FFF2-40B4-BE49-F238E27FC236}">
                  <a16:creationId xmlns:a16="http://schemas.microsoft.com/office/drawing/2014/main" id="{07C20F0B-C125-4663-B5D5-114842C07CC6}"/>
                </a:ext>
              </a:extLst>
            </p:cNvPr>
            <p:cNvSpPr txBox="1"/>
            <p:nvPr/>
          </p:nvSpPr>
          <p:spPr>
            <a:xfrm>
              <a:off x="3882618" y="2879742"/>
              <a:ext cx="596696" cy="246221"/>
            </a:xfrm>
            <a:prstGeom prst="rect">
              <a:avLst/>
            </a:prstGeom>
            <a:noFill/>
            <a:ln w="12700">
              <a:solidFill>
                <a:schemeClr val="tx1"/>
              </a:solidFill>
            </a:ln>
          </p:spPr>
          <p:txBody>
            <a:bodyPr wrap="square" rtlCol="0">
              <a:spAutoFit/>
            </a:bodyPr>
            <a:lstStyle/>
            <a:p>
              <a:pPr algn="ctr"/>
              <a:r>
                <a:rPr lang="en-US" altLang="ko-KR" sz="1000" dirty="0"/>
                <a:t>IMS</a:t>
              </a:r>
              <a:endParaRPr lang="ko-KR" altLang="en-US" sz="1000" dirty="0"/>
            </a:p>
          </p:txBody>
        </p:sp>
        <p:sp>
          <p:nvSpPr>
            <p:cNvPr id="60" name="TextBox 59">
              <a:extLst>
                <a:ext uri="{FF2B5EF4-FFF2-40B4-BE49-F238E27FC236}">
                  <a16:creationId xmlns:a16="http://schemas.microsoft.com/office/drawing/2014/main" id="{1F5A7037-8AAC-4E6E-B03F-EAD907E288E1}"/>
                </a:ext>
              </a:extLst>
            </p:cNvPr>
            <p:cNvSpPr txBox="1"/>
            <p:nvPr/>
          </p:nvSpPr>
          <p:spPr>
            <a:xfrm>
              <a:off x="2383296" y="2879742"/>
              <a:ext cx="596696" cy="246221"/>
            </a:xfrm>
            <a:prstGeom prst="rect">
              <a:avLst/>
            </a:prstGeom>
            <a:noFill/>
            <a:ln w="12700">
              <a:solidFill>
                <a:schemeClr val="tx1"/>
              </a:solidFill>
            </a:ln>
          </p:spPr>
          <p:txBody>
            <a:bodyPr wrap="square" rtlCol="0">
              <a:spAutoFit/>
            </a:bodyPr>
            <a:lstStyle/>
            <a:p>
              <a:pPr algn="ctr"/>
              <a:r>
                <a:rPr lang="en-US" altLang="ko-KR" sz="1000" dirty="0" err="1"/>
                <a:t>eNB</a:t>
              </a:r>
              <a:endParaRPr lang="ko-KR" altLang="en-US" sz="1000" dirty="0"/>
            </a:p>
          </p:txBody>
        </p:sp>
        <p:sp>
          <p:nvSpPr>
            <p:cNvPr id="61" name="TextBox 60">
              <a:extLst>
                <a:ext uri="{FF2B5EF4-FFF2-40B4-BE49-F238E27FC236}">
                  <a16:creationId xmlns:a16="http://schemas.microsoft.com/office/drawing/2014/main" id="{C388E8C7-007C-4219-960D-13206BDCA3D9}"/>
                </a:ext>
              </a:extLst>
            </p:cNvPr>
            <p:cNvSpPr txBox="1"/>
            <p:nvPr/>
          </p:nvSpPr>
          <p:spPr>
            <a:xfrm>
              <a:off x="5381938" y="2891984"/>
              <a:ext cx="596696" cy="246221"/>
            </a:xfrm>
            <a:prstGeom prst="rect">
              <a:avLst/>
            </a:prstGeom>
            <a:noFill/>
            <a:ln w="12700">
              <a:solidFill>
                <a:schemeClr val="tx1"/>
              </a:solidFill>
            </a:ln>
          </p:spPr>
          <p:txBody>
            <a:bodyPr wrap="square" rtlCol="0">
              <a:spAutoFit/>
            </a:bodyPr>
            <a:lstStyle/>
            <a:p>
              <a:pPr algn="ctr"/>
              <a:r>
                <a:rPr lang="en-US" altLang="ko-KR" sz="1000" dirty="0"/>
                <a:t>UE2</a:t>
              </a:r>
              <a:endParaRPr lang="ko-KR" altLang="en-US" sz="1000" dirty="0"/>
            </a:p>
          </p:txBody>
        </p:sp>
        <p:sp>
          <p:nvSpPr>
            <p:cNvPr id="62" name="타원 61">
              <a:extLst>
                <a:ext uri="{FF2B5EF4-FFF2-40B4-BE49-F238E27FC236}">
                  <a16:creationId xmlns:a16="http://schemas.microsoft.com/office/drawing/2014/main" id="{68E24AA9-6F8D-4A53-918B-7BA271BD45F1}"/>
                </a:ext>
              </a:extLst>
            </p:cNvPr>
            <p:cNvSpPr/>
            <p:nvPr/>
          </p:nvSpPr>
          <p:spPr>
            <a:xfrm>
              <a:off x="4663709" y="2895694"/>
              <a:ext cx="531153" cy="245070"/>
            </a:xfrm>
            <a:prstGeom prst="ellipse">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3" name="TextBox 62">
              <a:extLst>
                <a:ext uri="{FF2B5EF4-FFF2-40B4-BE49-F238E27FC236}">
                  <a16:creationId xmlns:a16="http://schemas.microsoft.com/office/drawing/2014/main" id="{021EFBFC-B352-406A-AF2C-8C9CB65B2DAB}"/>
                </a:ext>
              </a:extLst>
            </p:cNvPr>
            <p:cNvSpPr txBox="1"/>
            <p:nvPr/>
          </p:nvSpPr>
          <p:spPr>
            <a:xfrm>
              <a:off x="873006" y="2879742"/>
              <a:ext cx="596696" cy="246221"/>
            </a:xfrm>
            <a:prstGeom prst="rect">
              <a:avLst/>
            </a:prstGeom>
            <a:noFill/>
            <a:ln w="12700">
              <a:solidFill>
                <a:schemeClr val="tx1"/>
              </a:solidFill>
            </a:ln>
          </p:spPr>
          <p:txBody>
            <a:bodyPr wrap="square" rtlCol="0">
              <a:spAutoFit/>
            </a:bodyPr>
            <a:lstStyle/>
            <a:p>
              <a:pPr algn="ctr"/>
              <a:r>
                <a:rPr lang="en-US" altLang="ko-KR" sz="1000" dirty="0"/>
                <a:t>UE1</a:t>
              </a:r>
              <a:endParaRPr lang="ko-KR" altLang="en-US" sz="1000" dirty="0"/>
            </a:p>
          </p:txBody>
        </p:sp>
        <p:grpSp>
          <p:nvGrpSpPr>
            <p:cNvPr id="64" name="그룹 63">
              <a:extLst>
                <a:ext uri="{FF2B5EF4-FFF2-40B4-BE49-F238E27FC236}">
                  <a16:creationId xmlns:a16="http://schemas.microsoft.com/office/drawing/2014/main" id="{BE5BA286-E357-4C96-B41B-375A33B0883B}"/>
                </a:ext>
              </a:extLst>
            </p:cNvPr>
            <p:cNvGrpSpPr/>
            <p:nvPr/>
          </p:nvGrpSpPr>
          <p:grpSpPr>
            <a:xfrm>
              <a:off x="1686453" y="2800292"/>
              <a:ext cx="420403" cy="381975"/>
              <a:chOff x="5319441" y="5018576"/>
              <a:chExt cx="516583" cy="552280"/>
            </a:xfrm>
          </p:grpSpPr>
          <p:sp>
            <p:nvSpPr>
              <p:cNvPr id="65" name="직사각형 64">
                <a:extLst>
                  <a:ext uri="{FF2B5EF4-FFF2-40B4-BE49-F238E27FC236}">
                    <a16:creationId xmlns:a16="http://schemas.microsoft.com/office/drawing/2014/main" id="{297015A7-3258-4F27-8F39-9616ED252501}"/>
                  </a:ext>
                </a:extLst>
              </p:cNvPr>
              <p:cNvSpPr/>
              <p:nvPr/>
            </p:nvSpPr>
            <p:spPr>
              <a:xfrm rot="2766727">
                <a:off x="5603543" y="5140671"/>
                <a:ext cx="84069" cy="300305"/>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6" name="직사각형 65">
                <a:extLst>
                  <a:ext uri="{FF2B5EF4-FFF2-40B4-BE49-F238E27FC236}">
                    <a16:creationId xmlns:a16="http://schemas.microsoft.com/office/drawing/2014/main" id="{6AD1CC20-E6A6-47DE-BE70-48B449F921CB}"/>
                  </a:ext>
                </a:extLst>
              </p:cNvPr>
              <p:cNvSpPr/>
              <p:nvPr/>
            </p:nvSpPr>
            <p:spPr>
              <a:xfrm rot="2766727">
                <a:off x="5368450" y="5221849"/>
                <a:ext cx="552280" cy="145734"/>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7" name="직사각형 66">
                <a:extLst>
                  <a:ext uri="{FF2B5EF4-FFF2-40B4-BE49-F238E27FC236}">
                    <a16:creationId xmlns:a16="http://schemas.microsoft.com/office/drawing/2014/main" id="{11B35036-80B0-4AF2-8EB8-BF6DFA383848}"/>
                  </a:ext>
                </a:extLst>
              </p:cNvPr>
              <p:cNvSpPr/>
              <p:nvPr/>
            </p:nvSpPr>
            <p:spPr>
              <a:xfrm rot="2766727">
                <a:off x="5491198" y="5112026"/>
                <a:ext cx="84069" cy="145734"/>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8" name="직사각형 67">
                <a:extLst>
                  <a:ext uri="{FF2B5EF4-FFF2-40B4-BE49-F238E27FC236}">
                    <a16:creationId xmlns:a16="http://schemas.microsoft.com/office/drawing/2014/main" id="{9ADBD370-91D5-484D-9D0C-D0F5D8A5E6C5}"/>
                  </a:ext>
                </a:extLst>
              </p:cNvPr>
              <p:cNvSpPr/>
              <p:nvPr/>
            </p:nvSpPr>
            <p:spPr>
              <a:xfrm rot="2766727">
                <a:off x="5720969" y="5334851"/>
                <a:ext cx="84069" cy="145734"/>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9" name="직사각형 68">
                <a:extLst>
                  <a:ext uri="{FF2B5EF4-FFF2-40B4-BE49-F238E27FC236}">
                    <a16:creationId xmlns:a16="http://schemas.microsoft.com/office/drawing/2014/main" id="{C462B80B-8CCB-4C41-9143-2CBE555260BC}"/>
                  </a:ext>
                </a:extLst>
              </p:cNvPr>
              <p:cNvSpPr/>
              <p:nvPr/>
            </p:nvSpPr>
            <p:spPr>
              <a:xfrm rot="2766727">
                <a:off x="5515783" y="5337985"/>
                <a:ext cx="84069" cy="79796"/>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0" name="직사각형 69">
                <a:extLst>
                  <a:ext uri="{FF2B5EF4-FFF2-40B4-BE49-F238E27FC236}">
                    <a16:creationId xmlns:a16="http://schemas.microsoft.com/office/drawing/2014/main" id="{F8EA8843-F05E-47C4-A15D-1032A9FFE7CD}"/>
                  </a:ext>
                </a:extLst>
              </p:cNvPr>
              <p:cNvSpPr/>
              <p:nvPr/>
            </p:nvSpPr>
            <p:spPr>
              <a:xfrm rot="2766727">
                <a:off x="5685720" y="5174520"/>
                <a:ext cx="84069" cy="79796"/>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1" name="현 70">
                <a:extLst>
                  <a:ext uri="{FF2B5EF4-FFF2-40B4-BE49-F238E27FC236}">
                    <a16:creationId xmlns:a16="http://schemas.microsoft.com/office/drawing/2014/main" id="{08C9DE7E-2830-4100-B057-B158775A978B}"/>
                  </a:ext>
                </a:extLst>
              </p:cNvPr>
              <p:cNvSpPr/>
              <p:nvPr/>
            </p:nvSpPr>
            <p:spPr>
              <a:xfrm rot="7881697">
                <a:off x="5443623" y="5329081"/>
                <a:ext cx="123253" cy="182020"/>
              </a:xfrm>
              <a:prstGeom prst="chord">
                <a:avLst>
                  <a:gd name="adj1" fmla="val 5426565"/>
                  <a:gd name="adj2" fmla="val 16200000"/>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72" name="그룹 71">
                <a:extLst>
                  <a:ext uri="{FF2B5EF4-FFF2-40B4-BE49-F238E27FC236}">
                    <a16:creationId xmlns:a16="http://schemas.microsoft.com/office/drawing/2014/main" id="{0C367CA6-56DB-4250-8610-77DD61976E48}"/>
                  </a:ext>
                </a:extLst>
              </p:cNvPr>
              <p:cNvGrpSpPr/>
              <p:nvPr/>
            </p:nvGrpSpPr>
            <p:grpSpPr>
              <a:xfrm>
                <a:off x="5319441" y="5323854"/>
                <a:ext cx="320538" cy="227774"/>
                <a:chOff x="5243241" y="5416987"/>
                <a:chExt cx="320538" cy="227774"/>
              </a:xfrm>
            </p:grpSpPr>
            <p:sp>
              <p:nvSpPr>
                <p:cNvPr id="76" name="원호 192">
                  <a:extLst>
                    <a:ext uri="{FF2B5EF4-FFF2-40B4-BE49-F238E27FC236}">
                      <a16:creationId xmlns:a16="http://schemas.microsoft.com/office/drawing/2014/main" id="{070C488D-27FD-4247-BA82-80A7F4D447E3}"/>
                    </a:ext>
                  </a:extLst>
                </p:cNvPr>
                <p:cNvSpPr/>
                <p:nvPr/>
              </p:nvSpPr>
              <p:spPr>
                <a:xfrm rot="8011661">
                  <a:off x="5324548" y="5370605"/>
                  <a:ext cx="192849" cy="285613"/>
                </a:xfrm>
                <a:prstGeom prst="arc">
                  <a:avLst>
                    <a:gd name="adj1" fmla="val 19023645"/>
                    <a:gd name="adj2" fmla="val 2473917"/>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77" name="원호 192">
                  <a:extLst>
                    <a:ext uri="{FF2B5EF4-FFF2-40B4-BE49-F238E27FC236}">
                      <a16:creationId xmlns:a16="http://schemas.microsoft.com/office/drawing/2014/main" id="{30C30791-96F9-4935-B28E-6D773868C764}"/>
                    </a:ext>
                  </a:extLst>
                </p:cNvPr>
                <p:cNvSpPr/>
                <p:nvPr/>
              </p:nvSpPr>
              <p:spPr>
                <a:xfrm rot="8011661">
                  <a:off x="5289623" y="5405530"/>
                  <a:ext cx="192849" cy="285613"/>
                </a:xfrm>
                <a:prstGeom prst="arc">
                  <a:avLst>
                    <a:gd name="adj1" fmla="val 18410701"/>
                    <a:gd name="adj2" fmla="val 3170543"/>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grpSp>
          <p:cxnSp>
            <p:nvCxnSpPr>
              <p:cNvPr id="73" name="직선 연결선 72">
                <a:extLst>
                  <a:ext uri="{FF2B5EF4-FFF2-40B4-BE49-F238E27FC236}">
                    <a16:creationId xmlns:a16="http://schemas.microsoft.com/office/drawing/2014/main" id="{DA568A4A-85A1-4427-A058-7035EA58F0D2}"/>
                  </a:ext>
                </a:extLst>
              </p:cNvPr>
              <p:cNvCxnSpPr>
                <a:cxnSpLocks/>
                <a:stCxn id="66" idx="1"/>
                <a:endCxn id="66" idx="3"/>
              </p:cNvCxnSpPr>
              <p:nvPr/>
            </p:nvCxnSpPr>
            <p:spPr>
              <a:xfrm>
                <a:off x="5453156" y="5095701"/>
                <a:ext cx="382868" cy="3980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직선 연결선 73">
                <a:extLst>
                  <a:ext uri="{FF2B5EF4-FFF2-40B4-BE49-F238E27FC236}">
                    <a16:creationId xmlns:a16="http://schemas.microsoft.com/office/drawing/2014/main" id="{9FD3D817-5CB5-4778-9944-5C58357E5888}"/>
                  </a:ext>
                </a:extLst>
              </p:cNvPr>
              <p:cNvCxnSpPr/>
              <p:nvPr/>
            </p:nvCxnSpPr>
            <p:spPr>
              <a:xfrm flipH="1">
                <a:off x="5470525" y="5413375"/>
                <a:ext cx="38100" cy="365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5" name="타원 74">
                <a:extLst>
                  <a:ext uri="{FF2B5EF4-FFF2-40B4-BE49-F238E27FC236}">
                    <a16:creationId xmlns:a16="http://schemas.microsoft.com/office/drawing/2014/main" id="{25DEDD12-37DD-426E-9998-4E392FC0163D}"/>
                  </a:ext>
                </a:extLst>
              </p:cNvPr>
              <p:cNvSpPr/>
              <p:nvPr/>
            </p:nvSpPr>
            <p:spPr>
              <a:xfrm>
                <a:off x="5443199" y="5437686"/>
                <a:ext cx="45719"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sp>
        <p:nvSpPr>
          <p:cNvPr id="38" name="직사각형 37">
            <a:extLst>
              <a:ext uri="{FF2B5EF4-FFF2-40B4-BE49-F238E27FC236}">
                <a16:creationId xmlns:a16="http://schemas.microsoft.com/office/drawing/2014/main" id="{84BB1B83-A893-43ED-831C-ED465B6EE703}"/>
              </a:ext>
            </a:extLst>
          </p:cNvPr>
          <p:cNvSpPr/>
          <p:nvPr/>
        </p:nvSpPr>
        <p:spPr>
          <a:xfrm>
            <a:off x="6757082" y="2265272"/>
            <a:ext cx="2732863" cy="1750797"/>
          </a:xfrm>
          <a:prstGeom prst="rect">
            <a:avLst/>
          </a:prstGeom>
          <a:solidFill>
            <a:schemeClr val="accent5">
              <a:lumMod val="20000"/>
              <a:lumOff val="80000"/>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sz="1000">
              <a:ln>
                <a:solidFill>
                  <a:schemeClr val="accent6">
                    <a:lumMod val="20000"/>
                    <a:lumOff val="80000"/>
                  </a:schemeClr>
                </a:solidFill>
              </a:ln>
              <a:latin typeface="Calibri" panose="020F0502020204030204" pitchFamily="34" charset="0"/>
              <a:cs typeface="Calibri" panose="020F0502020204030204" pitchFamily="34" charset="0"/>
            </a:endParaRPr>
          </a:p>
        </p:txBody>
      </p:sp>
      <p:sp>
        <p:nvSpPr>
          <p:cNvPr id="39" name="TextBox 38">
            <a:extLst>
              <a:ext uri="{FF2B5EF4-FFF2-40B4-BE49-F238E27FC236}">
                <a16:creationId xmlns:a16="http://schemas.microsoft.com/office/drawing/2014/main" id="{6C1469EB-CB0A-46FA-AF84-E7FC8739EAF6}"/>
              </a:ext>
            </a:extLst>
          </p:cNvPr>
          <p:cNvSpPr txBox="1"/>
          <p:nvPr/>
        </p:nvSpPr>
        <p:spPr>
          <a:xfrm>
            <a:off x="8433285" y="2245915"/>
            <a:ext cx="1074405" cy="246221"/>
          </a:xfrm>
          <a:prstGeom prst="rect">
            <a:avLst/>
          </a:prstGeom>
          <a:solidFill>
            <a:schemeClr val="accent5">
              <a:lumMod val="20000"/>
              <a:lumOff val="80000"/>
            </a:schemeClr>
          </a:solidFill>
          <a:ln>
            <a:solidFill>
              <a:schemeClr val="accent1">
                <a:lumMod val="75000"/>
              </a:schemeClr>
            </a:solidFill>
          </a:ln>
        </p:spPr>
        <p:txBody>
          <a:bodyPr wrap="square" rtlCol="0">
            <a:spAutoFit/>
          </a:bodyPr>
          <a:lstStyle/>
          <a:p>
            <a:r>
              <a:rPr lang="en-US" altLang="ko-KR" sz="1000" dirty="0">
                <a:latin typeface="Calibri" panose="020F0502020204030204" pitchFamily="34" charset="0"/>
                <a:ea typeface="Calibri" panose="020F0502020204030204" pitchFamily="34" charset="0"/>
                <a:cs typeface="Calibri" panose="020F0502020204030204" pitchFamily="34" charset="0"/>
              </a:rPr>
              <a:t>Service Request</a:t>
            </a:r>
            <a:endParaRPr lang="ko-KR" altLang="en-US" sz="1000" dirty="0">
              <a:latin typeface="Calibri" panose="020F0502020204030204" pitchFamily="34" charset="0"/>
              <a:cs typeface="Calibri" panose="020F0502020204030204" pitchFamily="34" charset="0"/>
            </a:endParaRPr>
          </a:p>
        </p:txBody>
      </p:sp>
      <p:cxnSp>
        <p:nvCxnSpPr>
          <p:cNvPr id="40" name="직선 화살표 연결선 39">
            <a:extLst>
              <a:ext uri="{FF2B5EF4-FFF2-40B4-BE49-F238E27FC236}">
                <a16:creationId xmlns:a16="http://schemas.microsoft.com/office/drawing/2014/main" id="{5CDBA925-DFDE-439A-B069-784C965403DD}"/>
              </a:ext>
            </a:extLst>
          </p:cNvPr>
          <p:cNvCxnSpPr>
            <a:cxnSpLocks/>
          </p:cNvCxnSpPr>
          <p:nvPr/>
        </p:nvCxnSpPr>
        <p:spPr>
          <a:xfrm>
            <a:off x="6876177" y="3891135"/>
            <a:ext cx="1490600" cy="0"/>
          </a:xfrm>
          <a:prstGeom prst="straightConnector1">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41" name="그룹 40">
            <a:extLst>
              <a:ext uri="{FF2B5EF4-FFF2-40B4-BE49-F238E27FC236}">
                <a16:creationId xmlns:a16="http://schemas.microsoft.com/office/drawing/2014/main" id="{7EC98F77-A530-4F46-BA1C-1D4DFEB8F775}"/>
              </a:ext>
            </a:extLst>
          </p:cNvPr>
          <p:cNvGrpSpPr/>
          <p:nvPr/>
        </p:nvGrpSpPr>
        <p:grpSpPr>
          <a:xfrm>
            <a:off x="6886427" y="2502903"/>
            <a:ext cx="1502004" cy="991439"/>
            <a:chOff x="6435277" y="3527534"/>
            <a:chExt cx="1502004" cy="991439"/>
          </a:xfrm>
        </p:grpSpPr>
        <p:cxnSp>
          <p:nvCxnSpPr>
            <p:cNvPr id="53" name="직선 화살표 연결선 52">
              <a:extLst>
                <a:ext uri="{FF2B5EF4-FFF2-40B4-BE49-F238E27FC236}">
                  <a16:creationId xmlns:a16="http://schemas.microsoft.com/office/drawing/2014/main" id="{EA61A99A-5BF1-4F32-9644-3FF8FC676CC7}"/>
                </a:ext>
              </a:extLst>
            </p:cNvPr>
            <p:cNvCxnSpPr>
              <a:cxnSpLocks/>
            </p:cNvCxnSpPr>
            <p:nvPr/>
          </p:nvCxnSpPr>
          <p:spPr>
            <a:xfrm>
              <a:off x="6435277" y="3729677"/>
              <a:ext cx="1490600" cy="0"/>
            </a:xfrm>
            <a:prstGeom prst="straightConnector1">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4" name="직선 화살표 연결선 53">
              <a:extLst>
                <a:ext uri="{FF2B5EF4-FFF2-40B4-BE49-F238E27FC236}">
                  <a16:creationId xmlns:a16="http://schemas.microsoft.com/office/drawing/2014/main" id="{02A85506-9C2A-4E0B-BE5E-2B8CAF6CFB0E}"/>
                </a:ext>
              </a:extLst>
            </p:cNvPr>
            <p:cNvCxnSpPr>
              <a:cxnSpLocks/>
            </p:cNvCxnSpPr>
            <p:nvPr/>
          </p:nvCxnSpPr>
          <p:spPr>
            <a:xfrm>
              <a:off x="6435277" y="3527534"/>
              <a:ext cx="150200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5" name="직선 화살표 연결선 54">
              <a:extLst>
                <a:ext uri="{FF2B5EF4-FFF2-40B4-BE49-F238E27FC236}">
                  <a16:creationId xmlns:a16="http://schemas.microsoft.com/office/drawing/2014/main" id="{D16BEA4C-FE1A-4FA3-9E51-B4458C9CB8F0}"/>
                </a:ext>
              </a:extLst>
            </p:cNvPr>
            <p:cNvCxnSpPr>
              <a:cxnSpLocks/>
            </p:cNvCxnSpPr>
            <p:nvPr/>
          </p:nvCxnSpPr>
          <p:spPr>
            <a:xfrm>
              <a:off x="6435277" y="4518973"/>
              <a:ext cx="150200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6" name="직선 화살표 연결선 55">
              <a:extLst>
                <a:ext uri="{FF2B5EF4-FFF2-40B4-BE49-F238E27FC236}">
                  <a16:creationId xmlns:a16="http://schemas.microsoft.com/office/drawing/2014/main" id="{D1AE4D6F-4E01-494A-8F89-2FF58551C893}"/>
                </a:ext>
              </a:extLst>
            </p:cNvPr>
            <p:cNvCxnSpPr>
              <a:cxnSpLocks/>
            </p:cNvCxnSpPr>
            <p:nvPr/>
          </p:nvCxnSpPr>
          <p:spPr>
            <a:xfrm>
              <a:off x="6435277" y="4267531"/>
              <a:ext cx="1490600" cy="0"/>
            </a:xfrm>
            <a:prstGeom prst="straightConnector1">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7" name="직선 화살표 연결선 56">
              <a:extLst>
                <a:ext uri="{FF2B5EF4-FFF2-40B4-BE49-F238E27FC236}">
                  <a16:creationId xmlns:a16="http://schemas.microsoft.com/office/drawing/2014/main" id="{9C0D9330-C852-4D70-BCDC-186175705A07}"/>
                </a:ext>
              </a:extLst>
            </p:cNvPr>
            <p:cNvCxnSpPr>
              <a:cxnSpLocks/>
            </p:cNvCxnSpPr>
            <p:nvPr/>
          </p:nvCxnSpPr>
          <p:spPr>
            <a:xfrm>
              <a:off x="6435277" y="4025196"/>
              <a:ext cx="150200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2" name="그룹 41">
            <a:extLst>
              <a:ext uri="{FF2B5EF4-FFF2-40B4-BE49-F238E27FC236}">
                <a16:creationId xmlns:a16="http://schemas.microsoft.com/office/drawing/2014/main" id="{4737D2EC-0284-4BA2-A102-F3B3F5452A50}"/>
              </a:ext>
            </a:extLst>
          </p:cNvPr>
          <p:cNvGrpSpPr/>
          <p:nvPr/>
        </p:nvGrpSpPr>
        <p:grpSpPr>
          <a:xfrm>
            <a:off x="6815229" y="2260146"/>
            <a:ext cx="1708023" cy="1273345"/>
            <a:chOff x="6435276" y="3305889"/>
            <a:chExt cx="1708023" cy="1273345"/>
          </a:xfrm>
        </p:grpSpPr>
        <p:sp>
          <p:nvSpPr>
            <p:cNvPr id="48" name="TextBox 47">
              <a:extLst>
                <a:ext uri="{FF2B5EF4-FFF2-40B4-BE49-F238E27FC236}">
                  <a16:creationId xmlns:a16="http://schemas.microsoft.com/office/drawing/2014/main" id="{AEE8AFF3-B374-415D-BAC9-CFB9E6FA58D7}"/>
                </a:ext>
              </a:extLst>
            </p:cNvPr>
            <p:cNvSpPr txBox="1"/>
            <p:nvPr/>
          </p:nvSpPr>
          <p:spPr>
            <a:xfrm>
              <a:off x="6435277" y="3305889"/>
              <a:ext cx="1708022" cy="246221"/>
            </a:xfrm>
            <a:prstGeom prst="rect">
              <a:avLst/>
            </a:prstGeom>
            <a:noFill/>
          </p:spPr>
          <p:txBody>
            <a:bodyPr wrap="square" rtlCol="0">
              <a:spAutoFit/>
            </a:bodyPr>
            <a:lstStyle/>
            <a:p>
              <a:r>
                <a:rPr lang="en-US" altLang="ko-KR" sz="1000" dirty="0">
                  <a:latin typeface="Calibri" panose="020F0502020204030204" pitchFamily="34" charset="0"/>
                  <a:ea typeface="Calibri" panose="020F0502020204030204" pitchFamily="34" charset="0"/>
                  <a:cs typeface="Calibri" panose="020F0502020204030204" pitchFamily="34" charset="0"/>
                </a:rPr>
                <a:t>1. Random Access Preamble</a:t>
              </a:r>
              <a:endParaRPr lang="ko-KR" altLang="en-US" sz="1000" dirty="0">
                <a:latin typeface="Calibri" panose="020F0502020204030204" pitchFamily="34" charset="0"/>
                <a:cs typeface="Calibri" panose="020F0502020204030204" pitchFamily="34" charset="0"/>
              </a:endParaRPr>
            </a:p>
          </p:txBody>
        </p:sp>
        <p:sp>
          <p:nvSpPr>
            <p:cNvPr id="49" name="TextBox 48">
              <a:extLst>
                <a:ext uri="{FF2B5EF4-FFF2-40B4-BE49-F238E27FC236}">
                  <a16:creationId xmlns:a16="http://schemas.microsoft.com/office/drawing/2014/main" id="{C428B7FB-46E2-4479-986E-A79F79B5A7D4}"/>
                </a:ext>
              </a:extLst>
            </p:cNvPr>
            <p:cNvSpPr txBox="1"/>
            <p:nvPr/>
          </p:nvSpPr>
          <p:spPr>
            <a:xfrm>
              <a:off x="6435276" y="3523648"/>
              <a:ext cx="1669169" cy="246221"/>
            </a:xfrm>
            <a:prstGeom prst="rect">
              <a:avLst/>
            </a:prstGeom>
            <a:noFill/>
          </p:spPr>
          <p:txBody>
            <a:bodyPr wrap="square" rtlCol="0">
              <a:spAutoFit/>
            </a:bodyPr>
            <a:lstStyle/>
            <a:p>
              <a:r>
                <a:rPr lang="en-US" altLang="ko-KR" sz="1000" dirty="0">
                  <a:latin typeface="Calibri" panose="020F0502020204030204" pitchFamily="34" charset="0"/>
                  <a:ea typeface="Calibri" panose="020F0502020204030204" pitchFamily="34" charset="0"/>
                  <a:cs typeface="Calibri" panose="020F0502020204030204" pitchFamily="34" charset="0"/>
                </a:rPr>
                <a:t>2. Random Access Response</a:t>
              </a:r>
              <a:endParaRPr lang="ko-KR" altLang="en-US" sz="1000" dirty="0">
                <a:latin typeface="Calibri" panose="020F0502020204030204" pitchFamily="34" charset="0"/>
                <a:cs typeface="Calibri" panose="020F0502020204030204" pitchFamily="34" charset="0"/>
              </a:endParaRPr>
            </a:p>
          </p:txBody>
        </p:sp>
        <p:sp>
          <p:nvSpPr>
            <p:cNvPr id="50" name="TextBox 49">
              <a:extLst>
                <a:ext uri="{FF2B5EF4-FFF2-40B4-BE49-F238E27FC236}">
                  <a16:creationId xmlns:a16="http://schemas.microsoft.com/office/drawing/2014/main" id="{92EECFDF-C1F2-4E4C-8135-3E96B028A088}"/>
                </a:ext>
              </a:extLst>
            </p:cNvPr>
            <p:cNvSpPr txBox="1"/>
            <p:nvPr/>
          </p:nvSpPr>
          <p:spPr>
            <a:xfrm>
              <a:off x="6435277" y="3803551"/>
              <a:ext cx="1631224" cy="246221"/>
            </a:xfrm>
            <a:prstGeom prst="rect">
              <a:avLst/>
            </a:prstGeom>
            <a:noFill/>
          </p:spPr>
          <p:txBody>
            <a:bodyPr wrap="square" rtlCol="0">
              <a:spAutoFit/>
            </a:bodyPr>
            <a:lstStyle/>
            <a:p>
              <a:r>
                <a:rPr lang="en-US" altLang="ko-KR" sz="1000" dirty="0">
                  <a:latin typeface="Calibri" panose="020F0502020204030204" pitchFamily="34" charset="0"/>
                  <a:ea typeface="Calibri" panose="020F0502020204030204" pitchFamily="34" charset="0"/>
                  <a:cs typeface="Calibri" panose="020F0502020204030204" pitchFamily="34" charset="0"/>
                </a:rPr>
                <a:t>3. RRC Connection Request</a:t>
              </a:r>
              <a:endParaRPr lang="ko-KR" altLang="en-US" sz="1000" dirty="0">
                <a:latin typeface="Calibri" panose="020F0502020204030204" pitchFamily="34" charset="0"/>
                <a:cs typeface="Calibri" panose="020F0502020204030204" pitchFamily="34" charset="0"/>
              </a:endParaRPr>
            </a:p>
          </p:txBody>
        </p:sp>
        <p:sp>
          <p:nvSpPr>
            <p:cNvPr id="51" name="TextBox 50">
              <a:extLst>
                <a:ext uri="{FF2B5EF4-FFF2-40B4-BE49-F238E27FC236}">
                  <a16:creationId xmlns:a16="http://schemas.microsoft.com/office/drawing/2014/main" id="{6BC79D44-6C88-4B38-8CF6-0E33B88FFF9A}"/>
                </a:ext>
              </a:extLst>
            </p:cNvPr>
            <p:cNvSpPr txBox="1"/>
            <p:nvPr/>
          </p:nvSpPr>
          <p:spPr>
            <a:xfrm>
              <a:off x="6435277" y="4021310"/>
              <a:ext cx="1631224" cy="246221"/>
            </a:xfrm>
            <a:prstGeom prst="rect">
              <a:avLst/>
            </a:prstGeom>
            <a:noFill/>
          </p:spPr>
          <p:txBody>
            <a:bodyPr wrap="square" rtlCol="0">
              <a:spAutoFit/>
            </a:bodyPr>
            <a:lstStyle/>
            <a:p>
              <a:r>
                <a:rPr lang="en-US" altLang="ko-KR" sz="1000" dirty="0">
                  <a:latin typeface="Calibri" panose="020F0502020204030204" pitchFamily="34" charset="0"/>
                  <a:ea typeface="Calibri" panose="020F0502020204030204" pitchFamily="34" charset="0"/>
                  <a:cs typeface="Calibri" panose="020F0502020204030204" pitchFamily="34" charset="0"/>
                </a:rPr>
                <a:t>4. RRC Connection Setup</a:t>
              </a:r>
              <a:endParaRPr lang="ko-KR" altLang="en-US" sz="1000" dirty="0">
                <a:latin typeface="Calibri" panose="020F0502020204030204" pitchFamily="34" charset="0"/>
                <a:cs typeface="Calibri" panose="020F0502020204030204" pitchFamily="34" charset="0"/>
              </a:endParaRPr>
            </a:p>
          </p:txBody>
        </p:sp>
        <p:sp>
          <p:nvSpPr>
            <p:cNvPr id="52" name="TextBox 51">
              <a:extLst>
                <a:ext uri="{FF2B5EF4-FFF2-40B4-BE49-F238E27FC236}">
                  <a16:creationId xmlns:a16="http://schemas.microsoft.com/office/drawing/2014/main" id="{735691D8-3DD5-4221-BA8D-4702D0FA63A3}"/>
                </a:ext>
              </a:extLst>
            </p:cNvPr>
            <p:cNvSpPr txBox="1"/>
            <p:nvPr/>
          </p:nvSpPr>
          <p:spPr>
            <a:xfrm>
              <a:off x="6440921" y="4333013"/>
              <a:ext cx="1631224" cy="246221"/>
            </a:xfrm>
            <a:prstGeom prst="rect">
              <a:avLst/>
            </a:prstGeom>
            <a:noFill/>
          </p:spPr>
          <p:txBody>
            <a:bodyPr wrap="square" rtlCol="0">
              <a:spAutoFit/>
            </a:bodyPr>
            <a:lstStyle/>
            <a:p>
              <a:r>
                <a:rPr lang="en-US" altLang="ko-KR" sz="1000" dirty="0">
                  <a:latin typeface="Calibri" panose="020F0502020204030204" pitchFamily="34" charset="0"/>
                  <a:ea typeface="Calibri" panose="020F0502020204030204" pitchFamily="34" charset="0"/>
                  <a:cs typeface="Calibri" panose="020F0502020204030204" pitchFamily="34" charset="0"/>
                </a:rPr>
                <a:t>5. Service Request</a:t>
              </a:r>
              <a:endParaRPr lang="ko-KR" altLang="en-US" sz="1000" dirty="0">
                <a:latin typeface="Calibri" panose="020F0502020204030204" pitchFamily="34" charset="0"/>
                <a:cs typeface="Calibri" panose="020F0502020204030204" pitchFamily="34" charset="0"/>
              </a:endParaRPr>
            </a:p>
          </p:txBody>
        </p:sp>
      </p:grpSp>
      <p:cxnSp>
        <p:nvCxnSpPr>
          <p:cNvPr id="43" name="직선 화살표 연결선 42">
            <a:extLst>
              <a:ext uri="{FF2B5EF4-FFF2-40B4-BE49-F238E27FC236}">
                <a16:creationId xmlns:a16="http://schemas.microsoft.com/office/drawing/2014/main" id="{BA06F613-D096-4D7A-A529-324B66D77E74}"/>
              </a:ext>
            </a:extLst>
          </p:cNvPr>
          <p:cNvCxnSpPr>
            <a:cxnSpLocks/>
          </p:cNvCxnSpPr>
          <p:nvPr/>
        </p:nvCxnSpPr>
        <p:spPr>
          <a:xfrm flipH="1">
            <a:off x="8377027" y="3625830"/>
            <a:ext cx="757594" cy="0"/>
          </a:xfrm>
          <a:prstGeom prst="straightConnector1">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4" name="직선 화살표 연결선 43">
            <a:extLst>
              <a:ext uri="{FF2B5EF4-FFF2-40B4-BE49-F238E27FC236}">
                <a16:creationId xmlns:a16="http://schemas.microsoft.com/office/drawing/2014/main" id="{F7EF640F-4421-46CA-94AF-BD178E7576E1}"/>
              </a:ext>
            </a:extLst>
          </p:cNvPr>
          <p:cNvCxnSpPr>
            <a:cxnSpLocks/>
          </p:cNvCxnSpPr>
          <p:nvPr/>
        </p:nvCxnSpPr>
        <p:spPr>
          <a:xfrm flipH="1">
            <a:off x="8388431" y="3806805"/>
            <a:ext cx="757594" cy="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a16="http://schemas.microsoft.com/office/drawing/2014/main" id="{62EA931D-DE08-49AE-9399-5857F7C37B32}"/>
              </a:ext>
            </a:extLst>
          </p:cNvPr>
          <p:cNvSpPr txBox="1"/>
          <p:nvPr/>
        </p:nvSpPr>
        <p:spPr>
          <a:xfrm>
            <a:off x="8360526" y="3397356"/>
            <a:ext cx="1708022" cy="246221"/>
          </a:xfrm>
          <a:prstGeom prst="rect">
            <a:avLst/>
          </a:prstGeom>
          <a:noFill/>
        </p:spPr>
        <p:txBody>
          <a:bodyPr wrap="square" rtlCol="0">
            <a:spAutoFit/>
          </a:bodyPr>
          <a:lstStyle/>
          <a:p>
            <a:r>
              <a:rPr lang="en-US" altLang="ko-KR" sz="1000" dirty="0">
                <a:latin typeface="Calibri" panose="020F0502020204030204" pitchFamily="34" charset="0"/>
                <a:ea typeface="Calibri" panose="020F0502020204030204" pitchFamily="34" charset="0"/>
                <a:cs typeface="Calibri" panose="020F0502020204030204" pitchFamily="34" charset="0"/>
              </a:rPr>
              <a:t>6. Initial UE Message</a:t>
            </a:r>
            <a:endParaRPr lang="ko-KR" altLang="en-US" sz="1000" dirty="0">
              <a:latin typeface="Calibri" panose="020F0502020204030204" pitchFamily="34" charset="0"/>
              <a:cs typeface="Calibri" panose="020F0502020204030204" pitchFamily="34" charset="0"/>
            </a:endParaRPr>
          </a:p>
        </p:txBody>
      </p:sp>
      <p:sp>
        <p:nvSpPr>
          <p:cNvPr id="46" name="TextBox 45">
            <a:extLst>
              <a:ext uri="{FF2B5EF4-FFF2-40B4-BE49-F238E27FC236}">
                <a16:creationId xmlns:a16="http://schemas.microsoft.com/office/drawing/2014/main" id="{D9FD04A2-EF28-44EC-A2B4-00CDCA790774}"/>
              </a:ext>
            </a:extLst>
          </p:cNvPr>
          <p:cNvSpPr txBox="1"/>
          <p:nvPr/>
        </p:nvSpPr>
        <p:spPr>
          <a:xfrm>
            <a:off x="8343592" y="3593474"/>
            <a:ext cx="2172008" cy="246221"/>
          </a:xfrm>
          <a:prstGeom prst="rect">
            <a:avLst/>
          </a:prstGeom>
          <a:noFill/>
        </p:spPr>
        <p:txBody>
          <a:bodyPr wrap="square" rtlCol="0">
            <a:spAutoFit/>
          </a:bodyPr>
          <a:lstStyle/>
          <a:p>
            <a:r>
              <a:rPr lang="en-US" altLang="ko-KR" sz="1000" dirty="0">
                <a:latin typeface="Calibri" panose="020F0502020204030204" pitchFamily="34" charset="0"/>
                <a:ea typeface="Calibri" panose="020F0502020204030204" pitchFamily="34" charset="0"/>
                <a:cs typeface="Calibri" panose="020F0502020204030204" pitchFamily="34" charset="0"/>
              </a:rPr>
              <a:t>7. Initial UE Context Setup Request</a:t>
            </a:r>
            <a:endParaRPr lang="ko-KR" altLang="en-US" sz="1000" dirty="0">
              <a:latin typeface="Calibri" panose="020F0502020204030204" pitchFamily="34" charset="0"/>
              <a:cs typeface="Calibri" panose="020F0502020204030204" pitchFamily="34" charset="0"/>
            </a:endParaRPr>
          </a:p>
        </p:txBody>
      </p:sp>
      <p:sp>
        <p:nvSpPr>
          <p:cNvPr id="47" name="TextBox 46">
            <a:extLst>
              <a:ext uri="{FF2B5EF4-FFF2-40B4-BE49-F238E27FC236}">
                <a16:creationId xmlns:a16="http://schemas.microsoft.com/office/drawing/2014/main" id="{63BB1A83-FD55-42E9-AC20-747C8529BE11}"/>
              </a:ext>
            </a:extLst>
          </p:cNvPr>
          <p:cNvSpPr txBox="1"/>
          <p:nvPr/>
        </p:nvSpPr>
        <p:spPr>
          <a:xfrm>
            <a:off x="6835540" y="3663175"/>
            <a:ext cx="1631224" cy="246221"/>
          </a:xfrm>
          <a:prstGeom prst="rect">
            <a:avLst/>
          </a:prstGeom>
          <a:noFill/>
        </p:spPr>
        <p:txBody>
          <a:bodyPr wrap="square" rtlCol="0">
            <a:spAutoFit/>
          </a:bodyPr>
          <a:lstStyle/>
          <a:p>
            <a:r>
              <a:rPr lang="en-US" altLang="ko-KR" sz="1000" dirty="0">
                <a:latin typeface="Calibri" panose="020F0502020204030204" pitchFamily="34" charset="0"/>
                <a:ea typeface="Calibri" panose="020F0502020204030204" pitchFamily="34" charset="0"/>
                <a:cs typeface="Calibri" panose="020F0502020204030204" pitchFamily="34" charset="0"/>
              </a:rPr>
              <a:t>8. Service Response</a:t>
            </a:r>
            <a:endParaRPr lang="ko-KR" altLang="en-US" sz="1000" dirty="0">
              <a:latin typeface="Calibri" panose="020F0502020204030204" pitchFamily="34" charset="0"/>
              <a:cs typeface="Calibri" panose="020F0502020204030204" pitchFamily="34" charset="0"/>
            </a:endParaRPr>
          </a:p>
        </p:txBody>
      </p:sp>
      <p:sp>
        <p:nvSpPr>
          <p:cNvPr id="17" name="TextBox 16">
            <a:extLst>
              <a:ext uri="{FF2B5EF4-FFF2-40B4-BE49-F238E27FC236}">
                <a16:creationId xmlns:a16="http://schemas.microsoft.com/office/drawing/2014/main" id="{2B89FE15-2E34-427F-91D3-21614996AF6F}"/>
              </a:ext>
            </a:extLst>
          </p:cNvPr>
          <p:cNvSpPr txBox="1"/>
          <p:nvPr/>
        </p:nvSpPr>
        <p:spPr>
          <a:xfrm>
            <a:off x="7809663" y="4132021"/>
            <a:ext cx="2649916" cy="246221"/>
          </a:xfrm>
          <a:prstGeom prst="rect">
            <a:avLst/>
          </a:prstGeom>
          <a:solidFill>
            <a:schemeClr val="accent2">
              <a:lumMod val="20000"/>
              <a:lumOff val="80000"/>
            </a:schemeClr>
          </a:solidFill>
          <a:ln>
            <a:solidFill>
              <a:schemeClr val="tx1"/>
            </a:solidFill>
          </a:ln>
        </p:spPr>
        <p:txBody>
          <a:bodyPr wrap="square" rtlCol="0">
            <a:spAutoFit/>
          </a:bodyPr>
          <a:lstStyle/>
          <a:p>
            <a:pPr algn="ctr"/>
            <a:r>
              <a:rPr lang="en-US" altLang="ko-KR" sz="1000" dirty="0"/>
              <a:t>8. SIP INVITE (SDP offer)</a:t>
            </a:r>
            <a:endParaRPr lang="ko-KR" altLang="en-US" sz="1000" dirty="0"/>
          </a:p>
        </p:txBody>
      </p:sp>
      <p:sp>
        <p:nvSpPr>
          <p:cNvPr id="18" name="직사각형 17">
            <a:extLst>
              <a:ext uri="{FF2B5EF4-FFF2-40B4-BE49-F238E27FC236}">
                <a16:creationId xmlns:a16="http://schemas.microsoft.com/office/drawing/2014/main" id="{E4148925-9D92-4C98-8F88-D76564FB580C}"/>
              </a:ext>
            </a:extLst>
          </p:cNvPr>
          <p:cNvSpPr/>
          <p:nvPr/>
        </p:nvSpPr>
        <p:spPr>
          <a:xfrm>
            <a:off x="6661603" y="4636282"/>
            <a:ext cx="2714637" cy="433227"/>
          </a:xfrm>
          <a:prstGeom prst="rect">
            <a:avLst/>
          </a:prstGeom>
          <a:solidFill>
            <a:schemeClr val="accent6">
              <a:lumMod val="20000"/>
              <a:lumOff val="80000"/>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ln>
                <a:solidFill>
                  <a:schemeClr val="accent6">
                    <a:lumMod val="20000"/>
                    <a:lumOff val="80000"/>
                  </a:schemeClr>
                </a:solidFill>
              </a:ln>
            </a:endParaRPr>
          </a:p>
        </p:txBody>
      </p:sp>
      <p:grpSp>
        <p:nvGrpSpPr>
          <p:cNvPr id="19" name="그룹 18">
            <a:extLst>
              <a:ext uri="{FF2B5EF4-FFF2-40B4-BE49-F238E27FC236}">
                <a16:creationId xmlns:a16="http://schemas.microsoft.com/office/drawing/2014/main" id="{25E120A7-E185-4220-AB76-D87C09F6A89A}"/>
              </a:ext>
            </a:extLst>
          </p:cNvPr>
          <p:cNvGrpSpPr/>
          <p:nvPr/>
        </p:nvGrpSpPr>
        <p:grpSpPr>
          <a:xfrm>
            <a:off x="6877604" y="4404822"/>
            <a:ext cx="2670573" cy="565942"/>
            <a:chOff x="7155323" y="4960189"/>
            <a:chExt cx="2670573" cy="565942"/>
          </a:xfrm>
        </p:grpSpPr>
        <p:sp>
          <p:nvSpPr>
            <p:cNvPr id="34" name="TextBox 33">
              <a:extLst>
                <a:ext uri="{FF2B5EF4-FFF2-40B4-BE49-F238E27FC236}">
                  <a16:creationId xmlns:a16="http://schemas.microsoft.com/office/drawing/2014/main" id="{6365D152-6915-410B-B6DD-54F2748F1B6A}"/>
                </a:ext>
              </a:extLst>
            </p:cNvPr>
            <p:cNvSpPr txBox="1"/>
            <p:nvPr/>
          </p:nvSpPr>
          <p:spPr>
            <a:xfrm>
              <a:off x="8751491" y="4960189"/>
              <a:ext cx="1074405" cy="246221"/>
            </a:xfrm>
            <a:prstGeom prst="rect">
              <a:avLst/>
            </a:prstGeom>
            <a:solidFill>
              <a:schemeClr val="accent6">
                <a:lumMod val="20000"/>
                <a:lumOff val="80000"/>
              </a:schemeClr>
            </a:solidFill>
            <a:ln>
              <a:solidFill>
                <a:schemeClr val="accent6">
                  <a:lumMod val="75000"/>
                </a:schemeClr>
              </a:solidFill>
            </a:ln>
          </p:spPr>
          <p:txBody>
            <a:bodyPr wrap="square" rtlCol="0">
              <a:spAutoFit/>
            </a:bodyPr>
            <a:lstStyle/>
            <a:p>
              <a:r>
                <a:rPr lang="en-US" altLang="ko-KR" sz="1000" dirty="0">
                  <a:latin typeface="Calibri" panose="020F0502020204030204" pitchFamily="34" charset="0"/>
                  <a:ea typeface="Calibri" panose="020F0502020204030204" pitchFamily="34" charset="0"/>
                  <a:cs typeface="Calibri" panose="020F0502020204030204" pitchFamily="34" charset="0"/>
                </a:rPr>
                <a:t>EPS bearer setup</a:t>
              </a:r>
              <a:endParaRPr lang="ko-KR" altLang="en-US" sz="1000" dirty="0">
                <a:latin typeface="Calibri" panose="020F0502020204030204" pitchFamily="34" charset="0"/>
                <a:cs typeface="Calibri" panose="020F0502020204030204" pitchFamily="34" charset="0"/>
              </a:endParaRPr>
            </a:p>
          </p:txBody>
        </p:sp>
        <p:grpSp>
          <p:nvGrpSpPr>
            <p:cNvPr id="35" name="그룹 34">
              <a:extLst>
                <a:ext uri="{FF2B5EF4-FFF2-40B4-BE49-F238E27FC236}">
                  <a16:creationId xmlns:a16="http://schemas.microsoft.com/office/drawing/2014/main" id="{22713AC2-ED43-4ADB-9058-C0DB00820481}"/>
                </a:ext>
              </a:extLst>
            </p:cNvPr>
            <p:cNvGrpSpPr/>
            <p:nvPr/>
          </p:nvGrpSpPr>
          <p:grpSpPr>
            <a:xfrm>
              <a:off x="7155323" y="5356068"/>
              <a:ext cx="2258456" cy="170063"/>
              <a:chOff x="7350875" y="4053607"/>
              <a:chExt cx="1532149" cy="105974"/>
            </a:xfrm>
          </p:grpSpPr>
          <p:cxnSp>
            <p:nvCxnSpPr>
              <p:cNvPr id="36" name="직선 화살표 연결선 35">
                <a:extLst>
                  <a:ext uri="{FF2B5EF4-FFF2-40B4-BE49-F238E27FC236}">
                    <a16:creationId xmlns:a16="http://schemas.microsoft.com/office/drawing/2014/main" id="{D401C78E-8C5E-4CDA-B766-52166CC4C5DC}"/>
                  </a:ext>
                </a:extLst>
              </p:cNvPr>
              <p:cNvCxnSpPr>
                <a:cxnSpLocks/>
              </p:cNvCxnSpPr>
              <p:nvPr/>
            </p:nvCxnSpPr>
            <p:spPr>
              <a:xfrm>
                <a:off x="7350875" y="4053607"/>
                <a:ext cx="1490600" cy="0"/>
              </a:xfrm>
              <a:prstGeom prst="straightConnector1">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7" name="직선 화살표 연결선 36">
                <a:extLst>
                  <a:ext uri="{FF2B5EF4-FFF2-40B4-BE49-F238E27FC236}">
                    <a16:creationId xmlns:a16="http://schemas.microsoft.com/office/drawing/2014/main" id="{3A9A2898-C43A-4F4B-B9AC-D909AE096148}"/>
                  </a:ext>
                </a:extLst>
              </p:cNvPr>
              <p:cNvCxnSpPr>
                <a:cxnSpLocks/>
              </p:cNvCxnSpPr>
              <p:nvPr/>
            </p:nvCxnSpPr>
            <p:spPr>
              <a:xfrm>
                <a:off x="7381020" y="4159581"/>
                <a:ext cx="150200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cxnSp>
        <p:nvCxnSpPr>
          <p:cNvPr id="20" name="직선 화살표 연결선 19">
            <a:extLst>
              <a:ext uri="{FF2B5EF4-FFF2-40B4-BE49-F238E27FC236}">
                <a16:creationId xmlns:a16="http://schemas.microsoft.com/office/drawing/2014/main" id="{54BBB683-3541-4A27-BD62-F4E8B98E525B}"/>
              </a:ext>
            </a:extLst>
          </p:cNvPr>
          <p:cNvCxnSpPr/>
          <p:nvPr/>
        </p:nvCxnSpPr>
        <p:spPr>
          <a:xfrm>
            <a:off x="6573488" y="1579217"/>
            <a:ext cx="3730445" cy="0"/>
          </a:xfrm>
          <a:prstGeom prst="straightConnector1">
            <a:avLst/>
          </a:prstGeom>
          <a:ln>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 name="직선 화살표 연결선 20">
            <a:extLst>
              <a:ext uri="{FF2B5EF4-FFF2-40B4-BE49-F238E27FC236}">
                <a16:creationId xmlns:a16="http://schemas.microsoft.com/office/drawing/2014/main" id="{1B379F77-D447-4C78-B5A4-1C36BCAE5ABD}"/>
              </a:ext>
            </a:extLst>
          </p:cNvPr>
          <p:cNvCxnSpPr>
            <a:cxnSpLocks/>
          </p:cNvCxnSpPr>
          <p:nvPr/>
        </p:nvCxnSpPr>
        <p:spPr>
          <a:xfrm>
            <a:off x="10364191" y="1579217"/>
            <a:ext cx="1314925" cy="0"/>
          </a:xfrm>
          <a:prstGeom prst="straightConnector1">
            <a:avLst/>
          </a:prstGeom>
          <a:ln>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D78C8CAA-2EE7-4349-B9A9-BC897351DEA8}"/>
              </a:ext>
            </a:extLst>
          </p:cNvPr>
          <p:cNvSpPr txBox="1"/>
          <p:nvPr/>
        </p:nvSpPr>
        <p:spPr>
          <a:xfrm>
            <a:off x="7620589" y="1349191"/>
            <a:ext cx="1411135" cy="246221"/>
          </a:xfrm>
          <a:prstGeom prst="rect">
            <a:avLst/>
          </a:prstGeom>
          <a:noFill/>
        </p:spPr>
        <p:txBody>
          <a:bodyPr wrap="square" rtlCol="0">
            <a:spAutoFit/>
          </a:bodyPr>
          <a:lstStyle/>
          <a:p>
            <a:r>
              <a:rPr lang="en-US" altLang="ko-KR" sz="1000" dirty="0"/>
              <a:t>Originating network</a:t>
            </a:r>
            <a:endParaRPr lang="ko-KR" altLang="en-US" sz="1000" dirty="0"/>
          </a:p>
        </p:txBody>
      </p:sp>
      <p:sp>
        <p:nvSpPr>
          <p:cNvPr id="23" name="TextBox 22">
            <a:extLst>
              <a:ext uri="{FF2B5EF4-FFF2-40B4-BE49-F238E27FC236}">
                <a16:creationId xmlns:a16="http://schemas.microsoft.com/office/drawing/2014/main" id="{8781C6FD-1C3C-409F-9B32-A1C5C8B98A2C}"/>
              </a:ext>
            </a:extLst>
          </p:cNvPr>
          <p:cNvSpPr txBox="1"/>
          <p:nvPr/>
        </p:nvSpPr>
        <p:spPr>
          <a:xfrm>
            <a:off x="10345513" y="1332824"/>
            <a:ext cx="1411135" cy="246221"/>
          </a:xfrm>
          <a:prstGeom prst="rect">
            <a:avLst/>
          </a:prstGeom>
          <a:noFill/>
        </p:spPr>
        <p:txBody>
          <a:bodyPr wrap="square" rtlCol="0">
            <a:spAutoFit/>
          </a:bodyPr>
          <a:lstStyle/>
          <a:p>
            <a:r>
              <a:rPr lang="en-US" altLang="ko-KR" sz="1000" dirty="0"/>
              <a:t>Terminating network</a:t>
            </a:r>
            <a:endParaRPr lang="ko-KR" altLang="en-US" sz="1000" dirty="0"/>
          </a:p>
        </p:txBody>
      </p:sp>
      <p:sp>
        <p:nvSpPr>
          <p:cNvPr id="24" name="TextBox 23">
            <a:extLst>
              <a:ext uri="{FF2B5EF4-FFF2-40B4-BE49-F238E27FC236}">
                <a16:creationId xmlns:a16="http://schemas.microsoft.com/office/drawing/2014/main" id="{BA5B7BCD-4704-49B1-9BE5-A22CDD8B653D}"/>
              </a:ext>
            </a:extLst>
          </p:cNvPr>
          <p:cNvSpPr txBox="1"/>
          <p:nvPr/>
        </p:nvSpPr>
        <p:spPr>
          <a:xfrm>
            <a:off x="6330285" y="5848500"/>
            <a:ext cx="5489060" cy="507831"/>
          </a:xfrm>
          <a:prstGeom prst="rect">
            <a:avLst/>
          </a:prstGeom>
          <a:noFill/>
        </p:spPr>
        <p:txBody>
          <a:bodyPr wrap="square" rtlCol="0">
            <a:spAutoFit/>
          </a:bodyPr>
          <a:lstStyle/>
          <a:p>
            <a:r>
              <a:rPr lang="en-US" altLang="ko-KR" sz="900" dirty="0">
                <a:latin typeface="Calibri" panose="020F0502020204030204" pitchFamily="34" charset="0"/>
                <a:ea typeface="Calibri" panose="020F0502020204030204" pitchFamily="34" charset="0"/>
                <a:cs typeface="Calibri" panose="020F0502020204030204" pitchFamily="34" charset="0"/>
              </a:rPr>
              <a:t>SIP 180 Ringing: UE can make a ringing tone. It can be considered as the end of Call Setup Time</a:t>
            </a:r>
          </a:p>
          <a:p>
            <a:r>
              <a:rPr lang="en-US" altLang="ko-KR" sz="900" dirty="0">
                <a:latin typeface="Calibri" panose="020F0502020204030204" pitchFamily="34" charset="0"/>
                <a:ea typeface="Calibri" panose="020F0502020204030204" pitchFamily="34" charset="0"/>
                <a:cs typeface="Calibri" panose="020F0502020204030204" pitchFamily="34" charset="0"/>
              </a:rPr>
              <a:t>SIP 183 Progressing: If the early media is used for voice announcement or ring back tone (e.g., voice coloring), the call setup time finishes after an initial part of voice media delivery has been completed. </a:t>
            </a:r>
            <a:endParaRPr lang="ko-KR" altLang="en-US" sz="900" dirty="0">
              <a:latin typeface="Calibri" panose="020F0502020204030204" pitchFamily="34" charset="0"/>
              <a:cs typeface="Calibri" panose="020F0502020204030204" pitchFamily="34" charset="0"/>
            </a:endParaRPr>
          </a:p>
        </p:txBody>
      </p:sp>
      <p:grpSp>
        <p:nvGrpSpPr>
          <p:cNvPr id="25" name="그룹 24">
            <a:extLst>
              <a:ext uri="{FF2B5EF4-FFF2-40B4-BE49-F238E27FC236}">
                <a16:creationId xmlns:a16="http://schemas.microsoft.com/office/drawing/2014/main" id="{91251F39-C6DE-4CF2-81AF-74031B5D408F}"/>
              </a:ext>
            </a:extLst>
          </p:cNvPr>
          <p:cNvGrpSpPr/>
          <p:nvPr/>
        </p:nvGrpSpPr>
        <p:grpSpPr>
          <a:xfrm>
            <a:off x="7039410" y="5422510"/>
            <a:ext cx="4539884" cy="256243"/>
            <a:chOff x="7074277" y="5700344"/>
            <a:chExt cx="4539884" cy="256243"/>
          </a:xfrm>
        </p:grpSpPr>
        <p:grpSp>
          <p:nvGrpSpPr>
            <p:cNvPr id="29" name="그룹 28">
              <a:extLst>
                <a:ext uri="{FF2B5EF4-FFF2-40B4-BE49-F238E27FC236}">
                  <a16:creationId xmlns:a16="http://schemas.microsoft.com/office/drawing/2014/main" id="{5B367299-57BC-4A5D-9513-137257F6CFE1}"/>
                </a:ext>
              </a:extLst>
            </p:cNvPr>
            <p:cNvGrpSpPr/>
            <p:nvPr/>
          </p:nvGrpSpPr>
          <p:grpSpPr>
            <a:xfrm>
              <a:off x="7074277" y="5700344"/>
              <a:ext cx="45720" cy="256243"/>
              <a:chOff x="6934199" y="4608430"/>
              <a:chExt cx="45720" cy="256243"/>
            </a:xfrm>
          </p:grpSpPr>
          <p:sp>
            <p:nvSpPr>
              <p:cNvPr id="31" name="타원 30">
                <a:extLst>
                  <a:ext uri="{FF2B5EF4-FFF2-40B4-BE49-F238E27FC236}">
                    <a16:creationId xmlns:a16="http://schemas.microsoft.com/office/drawing/2014/main" id="{2BD86BB2-754C-4808-9CF8-591E29C497AF}"/>
                  </a:ext>
                </a:extLst>
              </p:cNvPr>
              <p:cNvSpPr/>
              <p:nvPr/>
            </p:nvSpPr>
            <p:spPr>
              <a:xfrm>
                <a:off x="6934200" y="4608430"/>
                <a:ext cx="45719" cy="45719"/>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ln>
                    <a:solidFill>
                      <a:schemeClr val="tx1"/>
                    </a:solidFill>
                  </a:ln>
                </a:endParaRPr>
              </a:p>
            </p:txBody>
          </p:sp>
          <p:sp>
            <p:nvSpPr>
              <p:cNvPr id="32" name="타원 31">
                <a:extLst>
                  <a:ext uri="{FF2B5EF4-FFF2-40B4-BE49-F238E27FC236}">
                    <a16:creationId xmlns:a16="http://schemas.microsoft.com/office/drawing/2014/main" id="{9498F86E-D024-4CE9-BF26-2E00DE80837A}"/>
                  </a:ext>
                </a:extLst>
              </p:cNvPr>
              <p:cNvSpPr/>
              <p:nvPr/>
            </p:nvSpPr>
            <p:spPr>
              <a:xfrm>
                <a:off x="6934200" y="4715587"/>
                <a:ext cx="45719" cy="45719"/>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ln>
                    <a:solidFill>
                      <a:schemeClr val="tx1"/>
                    </a:solidFill>
                  </a:ln>
                </a:endParaRPr>
              </a:p>
            </p:txBody>
          </p:sp>
          <p:sp>
            <p:nvSpPr>
              <p:cNvPr id="33" name="타원 32">
                <a:extLst>
                  <a:ext uri="{FF2B5EF4-FFF2-40B4-BE49-F238E27FC236}">
                    <a16:creationId xmlns:a16="http://schemas.microsoft.com/office/drawing/2014/main" id="{CFDA0D67-3A51-4FFE-BABC-DDA20BAF9465}"/>
                  </a:ext>
                </a:extLst>
              </p:cNvPr>
              <p:cNvSpPr/>
              <p:nvPr/>
            </p:nvSpPr>
            <p:spPr>
              <a:xfrm>
                <a:off x="6934199" y="4818954"/>
                <a:ext cx="45719" cy="45719"/>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ln>
                    <a:solidFill>
                      <a:schemeClr val="tx1"/>
                    </a:solidFill>
                  </a:ln>
                </a:endParaRPr>
              </a:p>
            </p:txBody>
          </p:sp>
        </p:grpSp>
        <p:sp>
          <p:nvSpPr>
            <p:cNvPr id="30" name="TextBox 29">
              <a:extLst>
                <a:ext uri="{FF2B5EF4-FFF2-40B4-BE49-F238E27FC236}">
                  <a16:creationId xmlns:a16="http://schemas.microsoft.com/office/drawing/2014/main" id="{8BB3C09C-5B15-471E-B942-2FBBA1A40B84}"/>
                </a:ext>
              </a:extLst>
            </p:cNvPr>
            <p:cNvSpPr txBox="1"/>
            <p:nvPr/>
          </p:nvSpPr>
          <p:spPr>
            <a:xfrm>
              <a:off x="7119016" y="5718897"/>
              <a:ext cx="4495145" cy="230832"/>
            </a:xfrm>
            <a:prstGeom prst="rect">
              <a:avLst/>
            </a:prstGeom>
            <a:noFill/>
          </p:spPr>
          <p:txBody>
            <a:bodyPr wrap="square" rtlCol="0">
              <a:spAutoFit/>
            </a:bodyPr>
            <a:lstStyle/>
            <a:p>
              <a:r>
                <a:rPr lang="en-US" altLang="ko-KR" sz="900" dirty="0">
                  <a:latin typeface="Calibri" panose="020F0502020204030204" pitchFamily="34" charset="0"/>
                  <a:cs typeface="Calibri" panose="020F0502020204030204" pitchFamily="34" charset="0"/>
                </a:rPr>
                <a:t>The full SIP exchanges in IMS-based Mobile Originated Call is explained in Appendix slide</a:t>
              </a:r>
              <a:endParaRPr lang="ko-KR" altLang="en-US" sz="900" dirty="0">
                <a:latin typeface="Calibri" panose="020F0502020204030204" pitchFamily="34" charset="0"/>
                <a:cs typeface="Calibri" panose="020F0502020204030204" pitchFamily="34" charset="0"/>
              </a:endParaRPr>
            </a:p>
          </p:txBody>
        </p:sp>
      </p:grpSp>
      <p:sp>
        <p:nvSpPr>
          <p:cNvPr id="26" name="TextBox 25">
            <a:extLst>
              <a:ext uri="{FF2B5EF4-FFF2-40B4-BE49-F238E27FC236}">
                <a16:creationId xmlns:a16="http://schemas.microsoft.com/office/drawing/2014/main" id="{1B904F6A-BC15-4DF8-91B5-81384D5A7ED9}"/>
              </a:ext>
            </a:extLst>
          </p:cNvPr>
          <p:cNvSpPr txBox="1"/>
          <p:nvPr/>
        </p:nvSpPr>
        <p:spPr>
          <a:xfrm>
            <a:off x="9355668" y="4944586"/>
            <a:ext cx="1666820" cy="369332"/>
          </a:xfrm>
          <a:prstGeom prst="rect">
            <a:avLst/>
          </a:prstGeom>
          <a:noFill/>
        </p:spPr>
        <p:txBody>
          <a:bodyPr wrap="square" rtlCol="0">
            <a:spAutoFit/>
          </a:bodyPr>
          <a:lstStyle/>
          <a:p>
            <a:r>
              <a:rPr lang="en-US" altLang="ko-KR" sz="900" dirty="0">
                <a:latin typeface="Calibri" panose="020F0502020204030204" pitchFamily="34" charset="0"/>
                <a:cs typeface="Calibri" panose="020F0502020204030204" pitchFamily="34" charset="0"/>
              </a:rPr>
              <a:t>EPS bearer setup can be established, simultaneously</a:t>
            </a:r>
            <a:endParaRPr lang="ko-KR" altLang="en-US" sz="900" dirty="0">
              <a:latin typeface="Calibri" panose="020F0502020204030204" pitchFamily="34" charset="0"/>
              <a:cs typeface="Calibri" panose="020F0502020204030204" pitchFamily="34" charset="0"/>
            </a:endParaRPr>
          </a:p>
        </p:txBody>
      </p:sp>
      <p:cxnSp>
        <p:nvCxnSpPr>
          <p:cNvPr id="27" name="직선 화살표 연결선 26">
            <a:extLst>
              <a:ext uri="{FF2B5EF4-FFF2-40B4-BE49-F238E27FC236}">
                <a16:creationId xmlns:a16="http://schemas.microsoft.com/office/drawing/2014/main" id="{D5B799EA-0063-4928-A3CD-E1C59354E327}"/>
              </a:ext>
            </a:extLst>
          </p:cNvPr>
          <p:cNvCxnSpPr>
            <a:cxnSpLocks/>
          </p:cNvCxnSpPr>
          <p:nvPr/>
        </p:nvCxnSpPr>
        <p:spPr>
          <a:xfrm flipV="1">
            <a:off x="6879166" y="5119644"/>
            <a:ext cx="2998047" cy="19623"/>
          </a:xfrm>
          <a:prstGeom prst="straightConnector1">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542EFBD6-B551-4DCF-BDB5-36CB7306FB0D}"/>
              </a:ext>
            </a:extLst>
          </p:cNvPr>
          <p:cNvSpPr txBox="1"/>
          <p:nvPr/>
        </p:nvSpPr>
        <p:spPr>
          <a:xfrm>
            <a:off x="9621823" y="4605627"/>
            <a:ext cx="1833470" cy="246221"/>
          </a:xfrm>
          <a:prstGeom prst="rect">
            <a:avLst/>
          </a:prstGeom>
          <a:solidFill>
            <a:schemeClr val="accent2">
              <a:lumMod val="20000"/>
              <a:lumOff val="80000"/>
            </a:schemeClr>
          </a:solidFill>
          <a:ln>
            <a:solidFill>
              <a:schemeClr val="tx1"/>
            </a:solidFill>
          </a:ln>
        </p:spPr>
        <p:txBody>
          <a:bodyPr wrap="square" rtlCol="0">
            <a:spAutoFit/>
          </a:bodyPr>
          <a:lstStyle/>
          <a:p>
            <a:pPr algn="ctr"/>
            <a:r>
              <a:rPr lang="en-US" altLang="ko-KR" sz="1000" dirty="0"/>
              <a:t>9. SIP 180</a:t>
            </a:r>
            <a:endParaRPr lang="ko-KR" altLang="en-US" sz="1000" dirty="0"/>
          </a:p>
        </p:txBody>
      </p:sp>
      <p:sp>
        <p:nvSpPr>
          <p:cNvPr id="87" name="TextBox 86">
            <a:extLst>
              <a:ext uri="{FF2B5EF4-FFF2-40B4-BE49-F238E27FC236}">
                <a16:creationId xmlns:a16="http://schemas.microsoft.com/office/drawing/2014/main" id="{94D09F89-3F3C-4DB7-90E4-E59F6B63F5CE}"/>
              </a:ext>
            </a:extLst>
          </p:cNvPr>
          <p:cNvSpPr txBox="1"/>
          <p:nvPr/>
        </p:nvSpPr>
        <p:spPr>
          <a:xfrm>
            <a:off x="7005708" y="4554480"/>
            <a:ext cx="2026016" cy="246221"/>
          </a:xfrm>
          <a:prstGeom prst="rect">
            <a:avLst/>
          </a:prstGeom>
          <a:noFill/>
        </p:spPr>
        <p:txBody>
          <a:bodyPr wrap="square" rtlCol="0">
            <a:spAutoFit/>
          </a:bodyPr>
          <a:lstStyle/>
          <a:p>
            <a:r>
              <a:rPr lang="en-US" altLang="ko-KR" sz="1000" dirty="0">
                <a:latin typeface="Calibri" panose="020F0502020204030204" pitchFamily="34" charset="0"/>
                <a:ea typeface="Calibri" panose="020F0502020204030204" pitchFamily="34" charset="0"/>
                <a:cs typeface="Calibri" panose="020F0502020204030204" pitchFamily="34" charset="0"/>
              </a:rPr>
              <a:t>10. Bearer Modification Command</a:t>
            </a:r>
            <a:endParaRPr lang="ko-KR" altLang="en-US" sz="1000" dirty="0">
              <a:latin typeface="Calibri" panose="020F0502020204030204" pitchFamily="34" charset="0"/>
              <a:cs typeface="Calibri" panose="020F0502020204030204" pitchFamily="34" charset="0"/>
            </a:endParaRPr>
          </a:p>
        </p:txBody>
      </p:sp>
      <p:sp>
        <p:nvSpPr>
          <p:cNvPr id="88" name="TextBox 87">
            <a:extLst>
              <a:ext uri="{FF2B5EF4-FFF2-40B4-BE49-F238E27FC236}">
                <a16:creationId xmlns:a16="http://schemas.microsoft.com/office/drawing/2014/main" id="{97D2BFA8-A46B-46D9-BE33-9D60734DFC8C}"/>
              </a:ext>
            </a:extLst>
          </p:cNvPr>
          <p:cNvSpPr txBox="1"/>
          <p:nvPr/>
        </p:nvSpPr>
        <p:spPr>
          <a:xfrm>
            <a:off x="7029116" y="4797821"/>
            <a:ext cx="2026016" cy="246221"/>
          </a:xfrm>
          <a:prstGeom prst="rect">
            <a:avLst/>
          </a:prstGeom>
          <a:noFill/>
        </p:spPr>
        <p:txBody>
          <a:bodyPr wrap="square" rtlCol="0">
            <a:spAutoFit/>
          </a:bodyPr>
          <a:lstStyle/>
          <a:p>
            <a:r>
              <a:rPr lang="en-US" altLang="ko-KR" sz="1000" dirty="0">
                <a:latin typeface="Calibri" panose="020F0502020204030204" pitchFamily="34" charset="0"/>
                <a:ea typeface="Calibri" panose="020F0502020204030204" pitchFamily="34" charset="0"/>
                <a:cs typeface="Calibri" panose="020F0502020204030204" pitchFamily="34" charset="0"/>
              </a:rPr>
              <a:t>11. Bearer Modification Complete</a:t>
            </a:r>
            <a:endParaRPr lang="ko-KR" altLang="en-US" sz="10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2326210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2DEF365B-C5C4-4CBC-BA7D-538A4706F001}"/>
              </a:ext>
            </a:extLst>
          </p:cNvPr>
          <p:cNvSpPr>
            <a:spLocks noGrp="1"/>
          </p:cNvSpPr>
          <p:nvPr>
            <p:ph type="title"/>
          </p:nvPr>
        </p:nvSpPr>
        <p:spPr/>
        <p:txBody>
          <a:bodyPr>
            <a:normAutofit/>
          </a:bodyPr>
          <a:lstStyle/>
          <a:p>
            <a:r>
              <a:rPr lang="en-US" altLang="ko-KR" dirty="0"/>
              <a:t>Call Setup Time Decomposition: Overview</a:t>
            </a:r>
            <a:endParaRPr lang="ko-KR" altLang="en-US" dirty="0"/>
          </a:p>
        </p:txBody>
      </p:sp>
      <p:sp>
        <p:nvSpPr>
          <p:cNvPr id="3" name="내용 개체 틀 2">
            <a:extLst>
              <a:ext uri="{FF2B5EF4-FFF2-40B4-BE49-F238E27FC236}">
                <a16:creationId xmlns:a16="http://schemas.microsoft.com/office/drawing/2014/main" id="{C842B3F5-CBF8-408A-AA97-CF834A910C3F}"/>
              </a:ext>
            </a:extLst>
          </p:cNvPr>
          <p:cNvSpPr>
            <a:spLocks noGrp="1"/>
          </p:cNvSpPr>
          <p:nvPr>
            <p:ph idx="1"/>
          </p:nvPr>
        </p:nvSpPr>
        <p:spPr>
          <a:xfrm>
            <a:off x="347134" y="4252073"/>
            <a:ext cx="11524355" cy="1999839"/>
          </a:xfrm>
        </p:spPr>
        <p:txBody>
          <a:bodyPr/>
          <a:lstStyle/>
          <a:p>
            <a:r>
              <a:rPr lang="en-US" altLang="ko-KR" sz="1400" dirty="0">
                <a:ea typeface="Calibri" panose="020F0502020204030204" pitchFamily="34" charset="0"/>
              </a:rPr>
              <a:t>Call Setup Time Decomposition</a:t>
            </a:r>
          </a:p>
          <a:p>
            <a:pPr lvl="1"/>
            <a:r>
              <a:rPr lang="en-US" altLang="ko-KR" sz="1200" dirty="0">
                <a:latin typeface="Calibri" panose="020F0502020204030204" pitchFamily="34" charset="0"/>
                <a:ea typeface="Calibri" panose="020F0502020204030204" pitchFamily="34" charset="0"/>
                <a:cs typeface="Calibri" panose="020F0502020204030204" pitchFamily="34" charset="0"/>
              </a:rPr>
              <a:t>To estimate total call setup time efficiently and compare proposed potential optimization techniques fairly, this paper proposes to decompose the call setup time based on the MO call procedure as shown in the figure.</a:t>
            </a:r>
          </a:p>
          <a:p>
            <a:pPr lvl="1"/>
            <a:r>
              <a:rPr lang="en-US" altLang="ko-KR" sz="1200" dirty="0">
                <a:latin typeface="Calibri" panose="020F0502020204030204" pitchFamily="34" charset="0"/>
                <a:ea typeface="Calibri" panose="020F0502020204030204" pitchFamily="34" charset="0"/>
                <a:cs typeface="Calibri" panose="020F0502020204030204" pitchFamily="34" charset="0"/>
              </a:rPr>
              <a:t>Since transparent payload is assumed, all messages between the UE1 and </a:t>
            </a:r>
            <a:r>
              <a:rPr lang="en-US" altLang="ko-KR" sz="1200" dirty="0" err="1">
                <a:latin typeface="Calibri" panose="020F0502020204030204" pitchFamily="34" charset="0"/>
                <a:ea typeface="Calibri" panose="020F0502020204030204" pitchFamily="34" charset="0"/>
                <a:cs typeface="Calibri" panose="020F0502020204030204" pitchFamily="34" charset="0"/>
              </a:rPr>
              <a:t>eNB</a:t>
            </a:r>
            <a:r>
              <a:rPr lang="en-US" altLang="ko-KR" sz="1200" dirty="0">
                <a:latin typeface="Calibri" panose="020F0502020204030204" pitchFamily="34" charset="0"/>
                <a:ea typeface="Calibri" panose="020F0502020204030204" pitchFamily="34" charset="0"/>
                <a:cs typeface="Calibri" panose="020F0502020204030204" pitchFamily="34" charset="0"/>
              </a:rPr>
              <a:t> are transferred over service link and feeder link.</a:t>
            </a:r>
          </a:p>
          <a:p>
            <a:pPr lvl="1"/>
            <a:r>
              <a:rPr lang="en-US" altLang="ko-KR" sz="1200" dirty="0">
                <a:latin typeface="Calibri" panose="020F0502020204030204" pitchFamily="34" charset="0"/>
                <a:ea typeface="Calibri" panose="020F0502020204030204" pitchFamily="34" charset="0"/>
                <a:cs typeface="Calibri" panose="020F0502020204030204" pitchFamily="34" charset="0"/>
              </a:rPr>
              <a:t>In summary, Call Setup Time can be decomposed as follows:</a:t>
            </a:r>
          </a:p>
          <a:p>
            <a:pPr lvl="1"/>
            <a:r>
              <a:rPr lang="en-US" altLang="ko-KR" sz="1200" dirty="0">
                <a:latin typeface="Calibri" panose="020F0502020204030204" pitchFamily="34" charset="0"/>
                <a:ea typeface="Calibri" panose="020F0502020204030204" pitchFamily="34" charset="0"/>
                <a:cs typeface="Calibri" panose="020F0502020204030204" pitchFamily="34" charset="0"/>
              </a:rPr>
              <a:t>Call Setup Time = Service Request Delay + SIP exchange Delay + EPS Bearer Setup Delay</a:t>
            </a:r>
          </a:p>
        </p:txBody>
      </p:sp>
      <p:sp>
        <p:nvSpPr>
          <p:cNvPr id="4" name="슬라이드 번호 개체 틀 3">
            <a:extLst>
              <a:ext uri="{FF2B5EF4-FFF2-40B4-BE49-F238E27FC236}">
                <a16:creationId xmlns:a16="http://schemas.microsoft.com/office/drawing/2014/main" id="{392588D6-C263-41CD-A9E2-A2389C92362C}"/>
              </a:ext>
            </a:extLst>
          </p:cNvPr>
          <p:cNvSpPr>
            <a:spLocks noGrp="1"/>
          </p:cNvSpPr>
          <p:nvPr>
            <p:ph type="sldNum" sz="quarter" idx="12"/>
          </p:nvPr>
        </p:nvSpPr>
        <p:spPr/>
        <p:txBody>
          <a:bodyPr/>
          <a:lstStyle/>
          <a:p>
            <a:fld id="{25F5DF48-2534-4513-BD43-E3E90888DDC1}" type="slidenum">
              <a:rPr lang="ko-KR" altLang="en-US" smtClean="0"/>
              <a:pPr/>
              <a:t>6</a:t>
            </a:fld>
            <a:endParaRPr lang="ko-KR" altLang="en-US" dirty="0"/>
          </a:p>
        </p:txBody>
      </p:sp>
      <p:grpSp>
        <p:nvGrpSpPr>
          <p:cNvPr id="203" name="그룹 202">
            <a:extLst>
              <a:ext uri="{FF2B5EF4-FFF2-40B4-BE49-F238E27FC236}">
                <a16:creationId xmlns:a16="http://schemas.microsoft.com/office/drawing/2014/main" id="{991BC280-5872-4BD1-84FE-F194FE2250F5}"/>
              </a:ext>
            </a:extLst>
          </p:cNvPr>
          <p:cNvGrpSpPr/>
          <p:nvPr/>
        </p:nvGrpSpPr>
        <p:grpSpPr>
          <a:xfrm>
            <a:off x="1649364" y="2910508"/>
            <a:ext cx="7505814" cy="1257723"/>
            <a:chOff x="1522363" y="1258595"/>
            <a:chExt cx="7505814" cy="1257723"/>
          </a:xfrm>
        </p:grpSpPr>
        <p:cxnSp>
          <p:nvCxnSpPr>
            <p:cNvPr id="204" name="직선 연결선 203">
              <a:extLst>
                <a:ext uri="{FF2B5EF4-FFF2-40B4-BE49-F238E27FC236}">
                  <a16:creationId xmlns:a16="http://schemas.microsoft.com/office/drawing/2014/main" id="{A7892ECF-6A35-42B5-8F59-E9A898CBAE7D}"/>
                </a:ext>
              </a:extLst>
            </p:cNvPr>
            <p:cNvCxnSpPr>
              <a:cxnSpLocks/>
            </p:cNvCxnSpPr>
            <p:nvPr/>
          </p:nvCxnSpPr>
          <p:spPr>
            <a:xfrm flipV="1">
              <a:off x="4218058" y="1776126"/>
              <a:ext cx="4440725" cy="470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05" name="Group 23">
              <a:extLst>
                <a:ext uri="{FF2B5EF4-FFF2-40B4-BE49-F238E27FC236}">
                  <a16:creationId xmlns:a16="http://schemas.microsoft.com/office/drawing/2014/main" id="{939E37DB-45E9-4F5D-B646-99E2C108B699}"/>
                </a:ext>
              </a:extLst>
            </p:cNvPr>
            <p:cNvGrpSpPr/>
            <p:nvPr/>
          </p:nvGrpSpPr>
          <p:grpSpPr>
            <a:xfrm>
              <a:off x="1594608" y="1614358"/>
              <a:ext cx="228768" cy="424735"/>
              <a:chOff x="3781722" y="2594317"/>
              <a:chExt cx="700617" cy="991307"/>
            </a:xfrm>
          </p:grpSpPr>
          <p:sp>
            <p:nvSpPr>
              <p:cNvPr id="260" name="Freeform 5">
                <a:extLst>
                  <a:ext uri="{FF2B5EF4-FFF2-40B4-BE49-F238E27FC236}">
                    <a16:creationId xmlns:a16="http://schemas.microsoft.com/office/drawing/2014/main" id="{6D3CBDB4-F32E-48BF-9A3C-5C0E2E5A2BE9}"/>
                  </a:ext>
                </a:extLst>
              </p:cNvPr>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261" name="Freeform 6">
                <a:extLst>
                  <a:ext uri="{FF2B5EF4-FFF2-40B4-BE49-F238E27FC236}">
                    <a16:creationId xmlns:a16="http://schemas.microsoft.com/office/drawing/2014/main" id="{8387B5C9-482F-4047-B543-2433A77212C7}"/>
                  </a:ext>
                </a:extLst>
              </p:cNvPr>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62" name="Freeform 7">
                <a:extLst>
                  <a:ext uri="{FF2B5EF4-FFF2-40B4-BE49-F238E27FC236}">
                    <a16:creationId xmlns:a16="http://schemas.microsoft.com/office/drawing/2014/main" id="{992B3C68-4C20-4438-BFF7-BC4A8CB65CAC}"/>
                  </a:ext>
                </a:extLst>
              </p:cNvPr>
              <p:cNvSpPr>
                <a:spLocks/>
              </p:cNvSpPr>
              <p:nvPr/>
            </p:nvSpPr>
            <p:spPr bwMode="auto">
              <a:xfrm>
                <a:off x="3801585" y="2634107"/>
                <a:ext cx="661492"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263" name="Freeform 8">
                <a:extLst>
                  <a:ext uri="{FF2B5EF4-FFF2-40B4-BE49-F238E27FC236}">
                    <a16:creationId xmlns:a16="http://schemas.microsoft.com/office/drawing/2014/main" id="{78CEFD74-20A1-4D8C-A190-9779B02D53E3}"/>
                  </a:ext>
                </a:extLst>
              </p:cNvPr>
              <p:cNvSpPr>
                <a:spLocks/>
              </p:cNvSpPr>
              <p:nvPr/>
            </p:nvSpPr>
            <p:spPr bwMode="auto">
              <a:xfrm>
                <a:off x="3801585" y="2634107"/>
                <a:ext cx="661493"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64" name="Freeform 9">
                <a:extLst>
                  <a:ext uri="{FF2B5EF4-FFF2-40B4-BE49-F238E27FC236}">
                    <a16:creationId xmlns:a16="http://schemas.microsoft.com/office/drawing/2014/main" id="{AAE134C8-CE4D-4669-AD22-E2533C404A27}"/>
                  </a:ext>
                </a:extLst>
              </p:cNvPr>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265" name="Freeform 10">
                <a:extLst>
                  <a:ext uri="{FF2B5EF4-FFF2-40B4-BE49-F238E27FC236}">
                    <a16:creationId xmlns:a16="http://schemas.microsoft.com/office/drawing/2014/main" id="{C4D98671-3162-4285-AA5F-A024A67739D9}"/>
                  </a:ext>
                </a:extLst>
              </p:cNvPr>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66" name="Oval 11">
                <a:extLst>
                  <a:ext uri="{FF2B5EF4-FFF2-40B4-BE49-F238E27FC236}">
                    <a16:creationId xmlns:a16="http://schemas.microsoft.com/office/drawing/2014/main" id="{48220B7B-6D66-4E8C-8558-F46B344C3B42}"/>
                  </a:ext>
                </a:extLst>
              </p:cNvPr>
              <p:cNvSpPr>
                <a:spLocks noChangeArrowheads="1"/>
              </p:cNvSpPr>
              <p:nvPr/>
            </p:nvSpPr>
            <p:spPr bwMode="auto">
              <a:xfrm>
                <a:off x="4365570" y="2607089"/>
                <a:ext cx="19863" cy="17193"/>
              </a:xfrm>
              <a:prstGeom prst="ellipse">
                <a:avLst/>
              </a:pr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267" name="Oval 12">
                <a:extLst>
                  <a:ext uri="{FF2B5EF4-FFF2-40B4-BE49-F238E27FC236}">
                    <a16:creationId xmlns:a16="http://schemas.microsoft.com/office/drawing/2014/main" id="{EE5D2238-13BD-4E67-9A6E-98ADA2B6ECDD}"/>
                  </a:ext>
                </a:extLst>
              </p:cNvPr>
              <p:cNvSpPr>
                <a:spLocks noChangeArrowheads="1"/>
              </p:cNvSpPr>
              <p:nvPr/>
            </p:nvSpPr>
            <p:spPr bwMode="auto">
              <a:xfrm>
                <a:off x="4365570" y="2607089"/>
                <a:ext cx="19863" cy="17193"/>
              </a:xfrm>
              <a:prstGeom prst="ellipse">
                <a:avLst/>
              </a:pr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68" name="Freeform 13">
                <a:extLst>
                  <a:ext uri="{FF2B5EF4-FFF2-40B4-BE49-F238E27FC236}">
                    <a16:creationId xmlns:a16="http://schemas.microsoft.com/office/drawing/2014/main" id="{25A73468-3F8D-4D8A-8320-D52C8EF87F5A}"/>
                  </a:ext>
                </a:extLst>
              </p:cNvPr>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269" name="Freeform 14">
                <a:extLst>
                  <a:ext uri="{FF2B5EF4-FFF2-40B4-BE49-F238E27FC236}">
                    <a16:creationId xmlns:a16="http://schemas.microsoft.com/office/drawing/2014/main" id="{AFE5A15F-89ED-4DF6-8C35-AC6A2C94B895}"/>
                  </a:ext>
                </a:extLst>
              </p:cNvPr>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70" name="Freeform 15">
                <a:extLst>
                  <a:ext uri="{FF2B5EF4-FFF2-40B4-BE49-F238E27FC236}">
                    <a16:creationId xmlns:a16="http://schemas.microsoft.com/office/drawing/2014/main" id="{365738FC-3C13-49DE-AC47-FDFA6C00FC83}"/>
                  </a:ext>
                </a:extLst>
              </p:cNvPr>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271" name="Freeform 16">
                <a:extLst>
                  <a:ext uri="{FF2B5EF4-FFF2-40B4-BE49-F238E27FC236}">
                    <a16:creationId xmlns:a16="http://schemas.microsoft.com/office/drawing/2014/main" id="{82F53B3E-6934-4F9E-A3B3-F2719461C76C}"/>
                  </a:ext>
                </a:extLst>
              </p:cNvPr>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72" name="Freeform 17">
                <a:extLst>
                  <a:ext uri="{FF2B5EF4-FFF2-40B4-BE49-F238E27FC236}">
                    <a16:creationId xmlns:a16="http://schemas.microsoft.com/office/drawing/2014/main" id="{7BBB78FA-58BA-4F8C-8445-9698581DD660}"/>
                  </a:ext>
                </a:extLst>
              </p:cNvPr>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273" name="Freeform 18">
                <a:extLst>
                  <a:ext uri="{FF2B5EF4-FFF2-40B4-BE49-F238E27FC236}">
                    <a16:creationId xmlns:a16="http://schemas.microsoft.com/office/drawing/2014/main" id="{D17E1C98-3C44-42D6-B96F-B51DF1BE3D39}"/>
                  </a:ext>
                </a:extLst>
              </p:cNvPr>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grpSp>
        <p:grpSp>
          <p:nvGrpSpPr>
            <p:cNvPr id="206" name="그룹 187">
              <a:extLst>
                <a:ext uri="{FF2B5EF4-FFF2-40B4-BE49-F238E27FC236}">
                  <a16:creationId xmlns:a16="http://schemas.microsoft.com/office/drawing/2014/main" id="{254E77CA-BB90-4064-8641-42B50E03B1D7}"/>
                </a:ext>
              </a:extLst>
            </p:cNvPr>
            <p:cNvGrpSpPr/>
            <p:nvPr/>
          </p:nvGrpSpPr>
          <p:grpSpPr>
            <a:xfrm>
              <a:off x="3952148" y="1541922"/>
              <a:ext cx="361951" cy="373510"/>
              <a:chOff x="3134362" y="3868078"/>
              <a:chExt cx="521897" cy="591878"/>
            </a:xfrm>
          </p:grpSpPr>
          <p:sp>
            <p:nvSpPr>
              <p:cNvPr id="254" name="타원 189">
                <a:extLst>
                  <a:ext uri="{FF2B5EF4-FFF2-40B4-BE49-F238E27FC236}">
                    <a16:creationId xmlns:a16="http://schemas.microsoft.com/office/drawing/2014/main" id="{05011AF3-F5E6-4ED9-97C9-FEBC2B22E043}"/>
                  </a:ext>
                </a:extLst>
              </p:cNvPr>
              <p:cNvSpPr/>
              <p:nvPr/>
            </p:nvSpPr>
            <p:spPr>
              <a:xfrm>
                <a:off x="3306507" y="3868078"/>
                <a:ext cx="192584" cy="167059"/>
              </a:xfrm>
              <a:prstGeom prst="ellipse">
                <a:avLst/>
              </a:prstGeom>
              <a:no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ko-KR" altLang="en-US" sz="2000"/>
              </a:p>
            </p:txBody>
          </p:sp>
          <p:sp>
            <p:nvSpPr>
              <p:cNvPr id="255" name="사다리꼴 190">
                <a:extLst>
                  <a:ext uri="{FF2B5EF4-FFF2-40B4-BE49-F238E27FC236}">
                    <a16:creationId xmlns:a16="http://schemas.microsoft.com/office/drawing/2014/main" id="{7CB65AF0-9AA5-4D19-AE3D-A3304C9812CF}"/>
                  </a:ext>
                </a:extLst>
              </p:cNvPr>
              <p:cNvSpPr/>
              <p:nvPr/>
            </p:nvSpPr>
            <p:spPr>
              <a:xfrm>
                <a:off x="3274531" y="4093417"/>
                <a:ext cx="256536" cy="366539"/>
              </a:xfrm>
              <a:prstGeom prst="trapezoid">
                <a:avLst>
                  <a:gd name="adj" fmla="val 35148"/>
                </a:avLst>
              </a:prstGeom>
              <a:solidFill>
                <a:schemeClr val="bg1"/>
              </a:solid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ko-KR" altLang="en-US" sz="2000"/>
              </a:p>
            </p:txBody>
          </p:sp>
          <p:sp>
            <p:nvSpPr>
              <p:cNvPr id="256" name="원호 191">
                <a:extLst>
                  <a:ext uri="{FF2B5EF4-FFF2-40B4-BE49-F238E27FC236}">
                    <a16:creationId xmlns:a16="http://schemas.microsoft.com/office/drawing/2014/main" id="{72C9A89D-9F45-4D15-BD7C-B1E622242045}"/>
                  </a:ext>
                </a:extLst>
              </p:cNvPr>
              <p:cNvSpPr/>
              <p:nvPr/>
            </p:nvSpPr>
            <p:spPr>
              <a:xfrm>
                <a:off x="3489373" y="3879599"/>
                <a:ext cx="93446" cy="144016"/>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257" name="원호 192">
                <a:extLst>
                  <a:ext uri="{FF2B5EF4-FFF2-40B4-BE49-F238E27FC236}">
                    <a16:creationId xmlns:a16="http://schemas.microsoft.com/office/drawing/2014/main" id="{21C10E81-E180-4173-AC40-DF888E51C902}"/>
                  </a:ext>
                </a:extLst>
              </p:cNvPr>
              <p:cNvSpPr/>
              <p:nvPr/>
            </p:nvSpPr>
            <p:spPr>
              <a:xfrm>
                <a:off x="3562813" y="3879599"/>
                <a:ext cx="93446" cy="144016"/>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258" name="원호 193">
                <a:extLst>
                  <a:ext uri="{FF2B5EF4-FFF2-40B4-BE49-F238E27FC236}">
                    <a16:creationId xmlns:a16="http://schemas.microsoft.com/office/drawing/2014/main" id="{7AE45F4A-B238-4EC3-95EC-69B9D58B7B39}"/>
                  </a:ext>
                </a:extLst>
              </p:cNvPr>
              <p:cNvSpPr/>
              <p:nvPr/>
            </p:nvSpPr>
            <p:spPr>
              <a:xfrm flipH="1">
                <a:off x="3134362" y="3872478"/>
                <a:ext cx="93446" cy="144016"/>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259" name="원호 194">
                <a:extLst>
                  <a:ext uri="{FF2B5EF4-FFF2-40B4-BE49-F238E27FC236}">
                    <a16:creationId xmlns:a16="http://schemas.microsoft.com/office/drawing/2014/main" id="{9FF1D3FF-CF8F-46A7-BB91-CD8479664B07}"/>
                  </a:ext>
                </a:extLst>
              </p:cNvPr>
              <p:cNvSpPr/>
              <p:nvPr/>
            </p:nvSpPr>
            <p:spPr>
              <a:xfrm flipH="1">
                <a:off x="3207802" y="3872478"/>
                <a:ext cx="93446" cy="144016"/>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grpSp>
        <p:grpSp>
          <p:nvGrpSpPr>
            <p:cNvPr id="207" name="그룹 206">
              <a:extLst>
                <a:ext uri="{FF2B5EF4-FFF2-40B4-BE49-F238E27FC236}">
                  <a16:creationId xmlns:a16="http://schemas.microsoft.com/office/drawing/2014/main" id="{AECBE5C1-F5A7-4484-936C-DCCC96A07ED3}"/>
                </a:ext>
              </a:extLst>
            </p:cNvPr>
            <p:cNvGrpSpPr/>
            <p:nvPr/>
          </p:nvGrpSpPr>
          <p:grpSpPr>
            <a:xfrm>
              <a:off x="2731830" y="1371917"/>
              <a:ext cx="420403" cy="381975"/>
              <a:chOff x="5319441" y="5018576"/>
              <a:chExt cx="516583" cy="552280"/>
            </a:xfrm>
          </p:grpSpPr>
          <p:sp>
            <p:nvSpPr>
              <p:cNvPr id="241" name="직사각형 240">
                <a:extLst>
                  <a:ext uri="{FF2B5EF4-FFF2-40B4-BE49-F238E27FC236}">
                    <a16:creationId xmlns:a16="http://schemas.microsoft.com/office/drawing/2014/main" id="{AB80D8D1-0E9A-4F2A-BE54-ED54ED5C87F2}"/>
                  </a:ext>
                </a:extLst>
              </p:cNvPr>
              <p:cNvSpPr/>
              <p:nvPr/>
            </p:nvSpPr>
            <p:spPr>
              <a:xfrm rot="2766727">
                <a:off x="5603543" y="5140671"/>
                <a:ext cx="84069" cy="300305"/>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42" name="직사각형 241">
                <a:extLst>
                  <a:ext uri="{FF2B5EF4-FFF2-40B4-BE49-F238E27FC236}">
                    <a16:creationId xmlns:a16="http://schemas.microsoft.com/office/drawing/2014/main" id="{009C0645-9129-4814-8E6A-593A68F883E4}"/>
                  </a:ext>
                </a:extLst>
              </p:cNvPr>
              <p:cNvSpPr/>
              <p:nvPr/>
            </p:nvSpPr>
            <p:spPr>
              <a:xfrm rot="2766727">
                <a:off x="5368450" y="5221849"/>
                <a:ext cx="552280" cy="145734"/>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43" name="직사각형 242">
                <a:extLst>
                  <a:ext uri="{FF2B5EF4-FFF2-40B4-BE49-F238E27FC236}">
                    <a16:creationId xmlns:a16="http://schemas.microsoft.com/office/drawing/2014/main" id="{3B09A987-060C-4AB6-A81B-2FC48DC51B55}"/>
                  </a:ext>
                </a:extLst>
              </p:cNvPr>
              <p:cNvSpPr/>
              <p:nvPr/>
            </p:nvSpPr>
            <p:spPr>
              <a:xfrm rot="2766727">
                <a:off x="5491198" y="5112026"/>
                <a:ext cx="84069" cy="145734"/>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44" name="직사각형 243">
                <a:extLst>
                  <a:ext uri="{FF2B5EF4-FFF2-40B4-BE49-F238E27FC236}">
                    <a16:creationId xmlns:a16="http://schemas.microsoft.com/office/drawing/2014/main" id="{8CDE9457-2F3B-4B3A-BA52-F00BD9BCC2AA}"/>
                  </a:ext>
                </a:extLst>
              </p:cNvPr>
              <p:cNvSpPr/>
              <p:nvPr/>
            </p:nvSpPr>
            <p:spPr>
              <a:xfrm rot="2766727">
                <a:off x="5720969" y="5334851"/>
                <a:ext cx="84069" cy="145734"/>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45" name="직사각형 244">
                <a:extLst>
                  <a:ext uri="{FF2B5EF4-FFF2-40B4-BE49-F238E27FC236}">
                    <a16:creationId xmlns:a16="http://schemas.microsoft.com/office/drawing/2014/main" id="{5D92E586-0816-4AA9-BC54-7E810BD10DC5}"/>
                  </a:ext>
                </a:extLst>
              </p:cNvPr>
              <p:cNvSpPr/>
              <p:nvPr/>
            </p:nvSpPr>
            <p:spPr>
              <a:xfrm rot="2766727">
                <a:off x="5515783" y="5337985"/>
                <a:ext cx="84069" cy="79796"/>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46" name="직사각형 245">
                <a:extLst>
                  <a:ext uri="{FF2B5EF4-FFF2-40B4-BE49-F238E27FC236}">
                    <a16:creationId xmlns:a16="http://schemas.microsoft.com/office/drawing/2014/main" id="{76DA39CA-84D3-4D48-8CBB-30C731EE30F8}"/>
                  </a:ext>
                </a:extLst>
              </p:cNvPr>
              <p:cNvSpPr/>
              <p:nvPr/>
            </p:nvSpPr>
            <p:spPr>
              <a:xfrm rot="2766727">
                <a:off x="5685720" y="5174520"/>
                <a:ext cx="84069" cy="79796"/>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47" name="현 246">
                <a:extLst>
                  <a:ext uri="{FF2B5EF4-FFF2-40B4-BE49-F238E27FC236}">
                    <a16:creationId xmlns:a16="http://schemas.microsoft.com/office/drawing/2014/main" id="{B795D4EB-5913-48FA-8B5C-6A659F1A44BD}"/>
                  </a:ext>
                </a:extLst>
              </p:cNvPr>
              <p:cNvSpPr/>
              <p:nvPr/>
            </p:nvSpPr>
            <p:spPr>
              <a:xfrm rot="7881697">
                <a:off x="5443623" y="5329081"/>
                <a:ext cx="123253" cy="182020"/>
              </a:xfrm>
              <a:prstGeom prst="chord">
                <a:avLst>
                  <a:gd name="adj1" fmla="val 5426565"/>
                  <a:gd name="adj2" fmla="val 16200000"/>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248" name="그룹 247">
                <a:extLst>
                  <a:ext uri="{FF2B5EF4-FFF2-40B4-BE49-F238E27FC236}">
                    <a16:creationId xmlns:a16="http://schemas.microsoft.com/office/drawing/2014/main" id="{F3C1FB56-1B19-481B-B4D1-6C1105E8A3C8}"/>
                  </a:ext>
                </a:extLst>
              </p:cNvPr>
              <p:cNvGrpSpPr/>
              <p:nvPr/>
            </p:nvGrpSpPr>
            <p:grpSpPr>
              <a:xfrm>
                <a:off x="5319441" y="5323854"/>
                <a:ext cx="320538" cy="227774"/>
                <a:chOff x="5243241" y="5416987"/>
                <a:chExt cx="320538" cy="227774"/>
              </a:xfrm>
            </p:grpSpPr>
            <p:sp>
              <p:nvSpPr>
                <p:cNvPr id="252" name="원호 192">
                  <a:extLst>
                    <a:ext uri="{FF2B5EF4-FFF2-40B4-BE49-F238E27FC236}">
                      <a16:creationId xmlns:a16="http://schemas.microsoft.com/office/drawing/2014/main" id="{EF1BCFC5-A41A-4615-A669-7C73651D1172}"/>
                    </a:ext>
                  </a:extLst>
                </p:cNvPr>
                <p:cNvSpPr/>
                <p:nvPr/>
              </p:nvSpPr>
              <p:spPr>
                <a:xfrm rot="8011661">
                  <a:off x="5324548" y="5370605"/>
                  <a:ext cx="192849" cy="285613"/>
                </a:xfrm>
                <a:prstGeom prst="arc">
                  <a:avLst>
                    <a:gd name="adj1" fmla="val 19023645"/>
                    <a:gd name="adj2" fmla="val 2473917"/>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253" name="원호 192">
                  <a:extLst>
                    <a:ext uri="{FF2B5EF4-FFF2-40B4-BE49-F238E27FC236}">
                      <a16:creationId xmlns:a16="http://schemas.microsoft.com/office/drawing/2014/main" id="{1CDA2038-5008-41B7-8596-77DC427F708A}"/>
                    </a:ext>
                  </a:extLst>
                </p:cNvPr>
                <p:cNvSpPr/>
                <p:nvPr/>
              </p:nvSpPr>
              <p:spPr>
                <a:xfrm rot="8011661">
                  <a:off x="5289623" y="5405530"/>
                  <a:ext cx="192849" cy="285613"/>
                </a:xfrm>
                <a:prstGeom prst="arc">
                  <a:avLst>
                    <a:gd name="adj1" fmla="val 18410701"/>
                    <a:gd name="adj2" fmla="val 3170543"/>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grpSp>
          <p:cxnSp>
            <p:nvCxnSpPr>
              <p:cNvPr id="249" name="직선 연결선 248">
                <a:extLst>
                  <a:ext uri="{FF2B5EF4-FFF2-40B4-BE49-F238E27FC236}">
                    <a16:creationId xmlns:a16="http://schemas.microsoft.com/office/drawing/2014/main" id="{1F6D1802-2236-4A25-B291-1CF41F5E7551}"/>
                  </a:ext>
                </a:extLst>
              </p:cNvPr>
              <p:cNvCxnSpPr>
                <a:cxnSpLocks/>
                <a:stCxn id="242" idx="1"/>
                <a:endCxn id="242" idx="3"/>
              </p:cNvCxnSpPr>
              <p:nvPr/>
            </p:nvCxnSpPr>
            <p:spPr>
              <a:xfrm>
                <a:off x="5453156" y="5095701"/>
                <a:ext cx="382868" cy="3980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0" name="직선 연결선 249">
                <a:extLst>
                  <a:ext uri="{FF2B5EF4-FFF2-40B4-BE49-F238E27FC236}">
                    <a16:creationId xmlns:a16="http://schemas.microsoft.com/office/drawing/2014/main" id="{21AD2CC8-9EED-4B07-8CF7-70B2A37C1A24}"/>
                  </a:ext>
                </a:extLst>
              </p:cNvPr>
              <p:cNvCxnSpPr/>
              <p:nvPr/>
            </p:nvCxnSpPr>
            <p:spPr>
              <a:xfrm flipH="1">
                <a:off x="5470525" y="5413375"/>
                <a:ext cx="38100" cy="365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51" name="타원 250">
                <a:extLst>
                  <a:ext uri="{FF2B5EF4-FFF2-40B4-BE49-F238E27FC236}">
                    <a16:creationId xmlns:a16="http://schemas.microsoft.com/office/drawing/2014/main" id="{4019696B-69A6-4645-AF85-176A8014DD23}"/>
                  </a:ext>
                </a:extLst>
              </p:cNvPr>
              <p:cNvSpPr/>
              <p:nvPr/>
            </p:nvSpPr>
            <p:spPr>
              <a:xfrm>
                <a:off x="5443199" y="5437686"/>
                <a:ext cx="45719"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208" name="TextBox 207">
              <a:extLst>
                <a:ext uri="{FF2B5EF4-FFF2-40B4-BE49-F238E27FC236}">
                  <a16:creationId xmlns:a16="http://schemas.microsoft.com/office/drawing/2014/main" id="{E47398B4-3005-4417-B635-58953A3503C2}"/>
                </a:ext>
              </a:extLst>
            </p:cNvPr>
            <p:cNvSpPr txBox="1"/>
            <p:nvPr/>
          </p:nvSpPr>
          <p:spPr>
            <a:xfrm>
              <a:off x="6414651" y="1258595"/>
              <a:ext cx="461815" cy="276999"/>
            </a:xfrm>
            <a:prstGeom prst="rect">
              <a:avLst/>
            </a:prstGeom>
            <a:noFill/>
          </p:spPr>
          <p:txBody>
            <a:bodyPr wrap="square" rtlCol="0">
              <a:spAutoFit/>
            </a:bodyPr>
            <a:lstStyle/>
            <a:p>
              <a:r>
                <a:rPr lang="en-US" altLang="ko-KR" sz="1200" dirty="0"/>
                <a:t>IMS</a:t>
              </a:r>
              <a:endParaRPr lang="ko-KR" altLang="en-US" sz="1200" dirty="0"/>
            </a:p>
          </p:txBody>
        </p:sp>
        <p:sp>
          <p:nvSpPr>
            <p:cNvPr id="209" name="TextBox 208">
              <a:extLst>
                <a:ext uri="{FF2B5EF4-FFF2-40B4-BE49-F238E27FC236}">
                  <a16:creationId xmlns:a16="http://schemas.microsoft.com/office/drawing/2014/main" id="{94E20713-5AED-4937-8608-F5C5B915AE62}"/>
                </a:ext>
              </a:extLst>
            </p:cNvPr>
            <p:cNvSpPr txBox="1"/>
            <p:nvPr/>
          </p:nvSpPr>
          <p:spPr>
            <a:xfrm>
              <a:off x="1522363" y="1338385"/>
              <a:ext cx="467239" cy="276999"/>
            </a:xfrm>
            <a:prstGeom prst="rect">
              <a:avLst/>
            </a:prstGeom>
            <a:noFill/>
          </p:spPr>
          <p:txBody>
            <a:bodyPr wrap="square" rtlCol="0">
              <a:spAutoFit/>
            </a:bodyPr>
            <a:lstStyle/>
            <a:p>
              <a:r>
                <a:rPr lang="en-US" altLang="ko-KR" sz="1200" dirty="0"/>
                <a:t>UE1</a:t>
              </a:r>
              <a:endParaRPr lang="ko-KR" altLang="en-US" sz="1200" dirty="0"/>
            </a:p>
          </p:txBody>
        </p:sp>
        <p:grpSp>
          <p:nvGrpSpPr>
            <p:cNvPr id="210" name="Group 23">
              <a:extLst>
                <a:ext uri="{FF2B5EF4-FFF2-40B4-BE49-F238E27FC236}">
                  <a16:creationId xmlns:a16="http://schemas.microsoft.com/office/drawing/2014/main" id="{CE45CB5A-C337-486D-B6A6-816249A439FB}"/>
                </a:ext>
              </a:extLst>
            </p:cNvPr>
            <p:cNvGrpSpPr/>
            <p:nvPr/>
          </p:nvGrpSpPr>
          <p:grpSpPr>
            <a:xfrm>
              <a:off x="8658783" y="1531300"/>
              <a:ext cx="228768" cy="424735"/>
              <a:chOff x="3781722" y="2594317"/>
              <a:chExt cx="700617" cy="991307"/>
            </a:xfrm>
          </p:grpSpPr>
          <p:sp>
            <p:nvSpPr>
              <p:cNvPr id="227" name="Freeform 5">
                <a:extLst>
                  <a:ext uri="{FF2B5EF4-FFF2-40B4-BE49-F238E27FC236}">
                    <a16:creationId xmlns:a16="http://schemas.microsoft.com/office/drawing/2014/main" id="{343EA9BB-C29E-4084-9F01-465BC1030A64}"/>
                  </a:ext>
                </a:extLst>
              </p:cNvPr>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228" name="Freeform 6">
                <a:extLst>
                  <a:ext uri="{FF2B5EF4-FFF2-40B4-BE49-F238E27FC236}">
                    <a16:creationId xmlns:a16="http://schemas.microsoft.com/office/drawing/2014/main" id="{B2D3F712-4FD8-4B9A-9BCA-6B15867DD030}"/>
                  </a:ext>
                </a:extLst>
              </p:cNvPr>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29" name="Freeform 7">
                <a:extLst>
                  <a:ext uri="{FF2B5EF4-FFF2-40B4-BE49-F238E27FC236}">
                    <a16:creationId xmlns:a16="http://schemas.microsoft.com/office/drawing/2014/main" id="{74F70BCC-992B-4558-84DE-A4F1CA0AE971}"/>
                  </a:ext>
                </a:extLst>
              </p:cNvPr>
              <p:cNvSpPr>
                <a:spLocks/>
              </p:cNvSpPr>
              <p:nvPr/>
            </p:nvSpPr>
            <p:spPr bwMode="auto">
              <a:xfrm>
                <a:off x="3801585" y="2634107"/>
                <a:ext cx="661492"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230" name="Freeform 8">
                <a:extLst>
                  <a:ext uri="{FF2B5EF4-FFF2-40B4-BE49-F238E27FC236}">
                    <a16:creationId xmlns:a16="http://schemas.microsoft.com/office/drawing/2014/main" id="{D4E13F3D-C237-4E09-B66C-94E9D6409A30}"/>
                  </a:ext>
                </a:extLst>
              </p:cNvPr>
              <p:cNvSpPr>
                <a:spLocks/>
              </p:cNvSpPr>
              <p:nvPr/>
            </p:nvSpPr>
            <p:spPr bwMode="auto">
              <a:xfrm>
                <a:off x="3801585" y="2634107"/>
                <a:ext cx="661493"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31" name="Freeform 9">
                <a:extLst>
                  <a:ext uri="{FF2B5EF4-FFF2-40B4-BE49-F238E27FC236}">
                    <a16:creationId xmlns:a16="http://schemas.microsoft.com/office/drawing/2014/main" id="{A10DA37D-9705-4AFE-9F1B-19AF9BB5956E}"/>
                  </a:ext>
                </a:extLst>
              </p:cNvPr>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232" name="Freeform 10">
                <a:extLst>
                  <a:ext uri="{FF2B5EF4-FFF2-40B4-BE49-F238E27FC236}">
                    <a16:creationId xmlns:a16="http://schemas.microsoft.com/office/drawing/2014/main" id="{198E6E19-115F-42B7-BC9B-379C93F6601A}"/>
                  </a:ext>
                </a:extLst>
              </p:cNvPr>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33" name="Oval 11">
                <a:extLst>
                  <a:ext uri="{FF2B5EF4-FFF2-40B4-BE49-F238E27FC236}">
                    <a16:creationId xmlns:a16="http://schemas.microsoft.com/office/drawing/2014/main" id="{F5F5F220-0CF3-460A-B248-7BD7127AEEDB}"/>
                  </a:ext>
                </a:extLst>
              </p:cNvPr>
              <p:cNvSpPr>
                <a:spLocks noChangeArrowheads="1"/>
              </p:cNvSpPr>
              <p:nvPr/>
            </p:nvSpPr>
            <p:spPr bwMode="auto">
              <a:xfrm>
                <a:off x="4365570" y="2607089"/>
                <a:ext cx="19863" cy="17193"/>
              </a:xfrm>
              <a:prstGeom prst="ellipse">
                <a:avLst/>
              </a:pr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234" name="Oval 12">
                <a:extLst>
                  <a:ext uri="{FF2B5EF4-FFF2-40B4-BE49-F238E27FC236}">
                    <a16:creationId xmlns:a16="http://schemas.microsoft.com/office/drawing/2014/main" id="{5E8732CE-4878-4CE9-9D29-802FC49FD773}"/>
                  </a:ext>
                </a:extLst>
              </p:cNvPr>
              <p:cNvSpPr>
                <a:spLocks noChangeArrowheads="1"/>
              </p:cNvSpPr>
              <p:nvPr/>
            </p:nvSpPr>
            <p:spPr bwMode="auto">
              <a:xfrm>
                <a:off x="4365570" y="2607089"/>
                <a:ext cx="19863" cy="17193"/>
              </a:xfrm>
              <a:prstGeom prst="ellipse">
                <a:avLst/>
              </a:pr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35" name="Freeform 13">
                <a:extLst>
                  <a:ext uri="{FF2B5EF4-FFF2-40B4-BE49-F238E27FC236}">
                    <a16:creationId xmlns:a16="http://schemas.microsoft.com/office/drawing/2014/main" id="{96A7A03A-2C8A-41D2-8029-CEB96D4103ED}"/>
                  </a:ext>
                </a:extLst>
              </p:cNvPr>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236" name="Freeform 14">
                <a:extLst>
                  <a:ext uri="{FF2B5EF4-FFF2-40B4-BE49-F238E27FC236}">
                    <a16:creationId xmlns:a16="http://schemas.microsoft.com/office/drawing/2014/main" id="{38F0699A-FCA4-4E8D-B793-759115A9B495}"/>
                  </a:ext>
                </a:extLst>
              </p:cNvPr>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37" name="Freeform 15">
                <a:extLst>
                  <a:ext uri="{FF2B5EF4-FFF2-40B4-BE49-F238E27FC236}">
                    <a16:creationId xmlns:a16="http://schemas.microsoft.com/office/drawing/2014/main" id="{E6296587-0DBF-4F6A-ACEC-5AEA072A7496}"/>
                  </a:ext>
                </a:extLst>
              </p:cNvPr>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238" name="Freeform 16">
                <a:extLst>
                  <a:ext uri="{FF2B5EF4-FFF2-40B4-BE49-F238E27FC236}">
                    <a16:creationId xmlns:a16="http://schemas.microsoft.com/office/drawing/2014/main" id="{FF22FA6F-3DC2-4962-88BE-63341069054A}"/>
                  </a:ext>
                </a:extLst>
              </p:cNvPr>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39" name="Freeform 17">
                <a:extLst>
                  <a:ext uri="{FF2B5EF4-FFF2-40B4-BE49-F238E27FC236}">
                    <a16:creationId xmlns:a16="http://schemas.microsoft.com/office/drawing/2014/main" id="{1639574C-CAFD-482E-8963-55966899A00D}"/>
                  </a:ext>
                </a:extLst>
              </p:cNvPr>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240" name="Freeform 18">
                <a:extLst>
                  <a:ext uri="{FF2B5EF4-FFF2-40B4-BE49-F238E27FC236}">
                    <a16:creationId xmlns:a16="http://schemas.microsoft.com/office/drawing/2014/main" id="{3924C39A-92E6-453A-A0E2-798212CD1BC8}"/>
                  </a:ext>
                </a:extLst>
              </p:cNvPr>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grpSp>
        <p:sp>
          <p:nvSpPr>
            <p:cNvPr id="211" name="TextBox 210">
              <a:extLst>
                <a:ext uri="{FF2B5EF4-FFF2-40B4-BE49-F238E27FC236}">
                  <a16:creationId xmlns:a16="http://schemas.microsoft.com/office/drawing/2014/main" id="{8650F7AD-2B44-4FFA-BCF5-86B18F590F07}"/>
                </a:ext>
              </a:extLst>
            </p:cNvPr>
            <p:cNvSpPr txBox="1"/>
            <p:nvPr/>
          </p:nvSpPr>
          <p:spPr>
            <a:xfrm>
              <a:off x="8560938" y="1264368"/>
              <a:ext cx="467239" cy="276999"/>
            </a:xfrm>
            <a:prstGeom prst="rect">
              <a:avLst/>
            </a:prstGeom>
            <a:noFill/>
          </p:spPr>
          <p:txBody>
            <a:bodyPr wrap="square" rtlCol="0">
              <a:spAutoFit/>
            </a:bodyPr>
            <a:lstStyle/>
            <a:p>
              <a:r>
                <a:rPr lang="en-US" altLang="ko-KR" sz="1200" dirty="0"/>
                <a:t>UE2</a:t>
              </a:r>
              <a:endParaRPr lang="ko-KR" altLang="en-US" sz="1200" dirty="0"/>
            </a:p>
          </p:txBody>
        </p:sp>
        <p:grpSp>
          <p:nvGrpSpPr>
            <p:cNvPr id="212" name="Group 16">
              <a:extLst>
                <a:ext uri="{FF2B5EF4-FFF2-40B4-BE49-F238E27FC236}">
                  <a16:creationId xmlns:a16="http://schemas.microsoft.com/office/drawing/2014/main" id="{784F4811-D40A-4941-ABAB-19FA4C5462B5}"/>
                </a:ext>
              </a:extLst>
            </p:cNvPr>
            <p:cNvGrpSpPr/>
            <p:nvPr/>
          </p:nvGrpSpPr>
          <p:grpSpPr>
            <a:xfrm>
              <a:off x="6462489" y="1568492"/>
              <a:ext cx="316126" cy="406867"/>
              <a:chOff x="2506319" y="1221965"/>
              <a:chExt cx="456500" cy="719723"/>
            </a:xfrm>
          </p:grpSpPr>
          <p:sp>
            <p:nvSpPr>
              <p:cNvPr id="221" name="Rounded Rectangle 17">
                <a:extLst>
                  <a:ext uri="{FF2B5EF4-FFF2-40B4-BE49-F238E27FC236}">
                    <a16:creationId xmlns:a16="http://schemas.microsoft.com/office/drawing/2014/main" id="{2146C62A-6AD7-4273-B8D6-07F963039F58}"/>
                  </a:ext>
                </a:extLst>
              </p:cNvPr>
              <p:cNvSpPr/>
              <p:nvPr/>
            </p:nvSpPr>
            <p:spPr>
              <a:xfrm>
                <a:off x="2507338" y="1280401"/>
                <a:ext cx="455481" cy="661287"/>
              </a:xfrm>
              <a:prstGeom prst="roundRect">
                <a:avLst>
                  <a:gd name="adj" fmla="val 4883"/>
                </a:avLst>
              </a:prstGeom>
              <a:solidFill>
                <a:schemeClr val="bg1"/>
              </a:solid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222" name="Trapezoid 18">
                <a:extLst>
                  <a:ext uri="{FF2B5EF4-FFF2-40B4-BE49-F238E27FC236}">
                    <a16:creationId xmlns:a16="http://schemas.microsoft.com/office/drawing/2014/main" id="{F19B9F20-EFB3-4807-9380-F991F92795BA}"/>
                  </a:ext>
                </a:extLst>
              </p:cNvPr>
              <p:cNvSpPr/>
              <p:nvPr/>
            </p:nvSpPr>
            <p:spPr>
              <a:xfrm>
                <a:off x="2506319" y="1221965"/>
                <a:ext cx="449357" cy="61635"/>
              </a:xfrm>
              <a:prstGeom prst="trapezoid">
                <a:avLst>
                  <a:gd name="adj" fmla="val 54894"/>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223" name="Rounded Rectangle 19">
                <a:extLst>
                  <a:ext uri="{FF2B5EF4-FFF2-40B4-BE49-F238E27FC236}">
                    <a16:creationId xmlns:a16="http://schemas.microsoft.com/office/drawing/2014/main" id="{EA43A4D2-EDA5-4E34-AB7C-3FD4862D1650}"/>
                  </a:ext>
                </a:extLst>
              </p:cNvPr>
              <p:cNvSpPr/>
              <p:nvPr/>
            </p:nvSpPr>
            <p:spPr>
              <a:xfrm>
                <a:off x="2599097" y="1388814"/>
                <a:ext cx="274148" cy="111374"/>
              </a:xfrm>
              <a:prstGeom prst="roundRect">
                <a:avLst>
                  <a:gd name="adj" fmla="val 4883"/>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224" name="Rounded Rectangle 20">
                <a:extLst>
                  <a:ext uri="{FF2B5EF4-FFF2-40B4-BE49-F238E27FC236}">
                    <a16:creationId xmlns:a16="http://schemas.microsoft.com/office/drawing/2014/main" id="{811CE840-FD04-496E-860C-D74C9C0ADECF}"/>
                  </a:ext>
                </a:extLst>
              </p:cNvPr>
              <p:cNvSpPr/>
              <p:nvPr/>
            </p:nvSpPr>
            <p:spPr>
              <a:xfrm>
                <a:off x="2599097" y="1533524"/>
                <a:ext cx="274148" cy="107285"/>
              </a:xfrm>
              <a:prstGeom prst="roundRect">
                <a:avLst>
                  <a:gd name="adj" fmla="val 4883"/>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225" name="Oval 21">
                <a:extLst>
                  <a:ext uri="{FF2B5EF4-FFF2-40B4-BE49-F238E27FC236}">
                    <a16:creationId xmlns:a16="http://schemas.microsoft.com/office/drawing/2014/main" id="{7826ADD0-9E21-4128-8A33-8440FD10083B}"/>
                  </a:ext>
                </a:extLst>
              </p:cNvPr>
              <p:cNvSpPr/>
              <p:nvPr/>
            </p:nvSpPr>
            <p:spPr>
              <a:xfrm>
                <a:off x="2713902" y="1726065"/>
                <a:ext cx="45719" cy="45719"/>
              </a:xfrm>
              <a:prstGeom prst="ellips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226" name="Oval 22">
                <a:extLst>
                  <a:ext uri="{FF2B5EF4-FFF2-40B4-BE49-F238E27FC236}">
                    <a16:creationId xmlns:a16="http://schemas.microsoft.com/office/drawing/2014/main" id="{FAA090B4-E0B8-4801-8708-230DD993ACA6}"/>
                  </a:ext>
                </a:extLst>
              </p:cNvPr>
              <p:cNvSpPr/>
              <p:nvPr/>
            </p:nvSpPr>
            <p:spPr>
              <a:xfrm>
                <a:off x="2713902" y="1811790"/>
                <a:ext cx="45719" cy="45719"/>
              </a:xfrm>
              <a:prstGeom prst="ellips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grpSp>
        <p:sp>
          <p:nvSpPr>
            <p:cNvPr id="213" name="타원 212">
              <a:extLst>
                <a:ext uri="{FF2B5EF4-FFF2-40B4-BE49-F238E27FC236}">
                  <a16:creationId xmlns:a16="http://schemas.microsoft.com/office/drawing/2014/main" id="{37D82308-1F04-43C7-94D8-BE19D4908DE1}"/>
                </a:ext>
              </a:extLst>
            </p:cNvPr>
            <p:cNvSpPr/>
            <p:nvPr/>
          </p:nvSpPr>
          <p:spPr>
            <a:xfrm>
              <a:off x="7313685" y="1634950"/>
              <a:ext cx="541734" cy="276999"/>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sz="1200" dirty="0">
                <a:solidFill>
                  <a:schemeClr val="tx1"/>
                </a:solidFill>
              </a:endParaRPr>
            </a:p>
          </p:txBody>
        </p:sp>
        <p:sp>
          <p:nvSpPr>
            <p:cNvPr id="214" name="TextBox 213">
              <a:extLst>
                <a:ext uri="{FF2B5EF4-FFF2-40B4-BE49-F238E27FC236}">
                  <a16:creationId xmlns:a16="http://schemas.microsoft.com/office/drawing/2014/main" id="{848F4885-8B21-4D00-9356-55314C98690F}"/>
                </a:ext>
              </a:extLst>
            </p:cNvPr>
            <p:cNvSpPr txBox="1"/>
            <p:nvPr/>
          </p:nvSpPr>
          <p:spPr>
            <a:xfrm>
              <a:off x="5256326" y="1665594"/>
              <a:ext cx="590473" cy="276999"/>
            </a:xfrm>
            <a:prstGeom prst="rect">
              <a:avLst/>
            </a:prstGeom>
            <a:solidFill>
              <a:schemeClr val="bg1"/>
            </a:solidFill>
            <a:ln>
              <a:solidFill>
                <a:schemeClr val="tx1"/>
              </a:solidFill>
            </a:ln>
          </p:spPr>
          <p:txBody>
            <a:bodyPr wrap="square" rtlCol="0">
              <a:spAutoFit/>
            </a:bodyPr>
            <a:lstStyle/>
            <a:p>
              <a:pPr algn="ctr"/>
              <a:r>
                <a:rPr lang="en-US" altLang="ko-KR" sz="1200" dirty="0"/>
                <a:t>EPC</a:t>
              </a:r>
              <a:endParaRPr lang="ko-KR" altLang="en-US" sz="1200" dirty="0"/>
            </a:p>
          </p:txBody>
        </p:sp>
        <p:cxnSp>
          <p:nvCxnSpPr>
            <p:cNvPr id="215" name="직선 연결선 214">
              <a:extLst>
                <a:ext uri="{FF2B5EF4-FFF2-40B4-BE49-F238E27FC236}">
                  <a16:creationId xmlns:a16="http://schemas.microsoft.com/office/drawing/2014/main" id="{CC518372-4FB4-422E-A8DB-BE045DF1A85F}"/>
                </a:ext>
              </a:extLst>
            </p:cNvPr>
            <p:cNvCxnSpPr>
              <a:cxnSpLocks/>
            </p:cNvCxnSpPr>
            <p:nvPr/>
          </p:nvCxnSpPr>
          <p:spPr>
            <a:xfrm flipV="1">
              <a:off x="1821310" y="1634057"/>
              <a:ext cx="910520" cy="200483"/>
            </a:xfrm>
            <a:prstGeom prst="line">
              <a:avLst/>
            </a:prstGeom>
          </p:spPr>
          <p:style>
            <a:lnRef idx="1">
              <a:schemeClr val="dk1"/>
            </a:lnRef>
            <a:fillRef idx="0">
              <a:schemeClr val="dk1"/>
            </a:fillRef>
            <a:effectRef idx="0">
              <a:schemeClr val="dk1"/>
            </a:effectRef>
            <a:fontRef idx="minor">
              <a:schemeClr val="tx1"/>
            </a:fontRef>
          </p:style>
        </p:cxnSp>
        <p:sp>
          <p:nvSpPr>
            <p:cNvPr id="216" name="TextBox 215">
              <a:extLst>
                <a:ext uri="{FF2B5EF4-FFF2-40B4-BE49-F238E27FC236}">
                  <a16:creationId xmlns:a16="http://schemas.microsoft.com/office/drawing/2014/main" id="{CB35D0C0-C0EB-4479-8955-28B5405979C1}"/>
                </a:ext>
              </a:extLst>
            </p:cNvPr>
            <p:cNvSpPr txBox="1"/>
            <p:nvPr/>
          </p:nvSpPr>
          <p:spPr>
            <a:xfrm>
              <a:off x="1882607" y="1808432"/>
              <a:ext cx="2182064" cy="707886"/>
            </a:xfrm>
            <a:prstGeom prst="rect">
              <a:avLst/>
            </a:prstGeom>
            <a:noFill/>
          </p:spPr>
          <p:txBody>
            <a:bodyPr wrap="square" rtlCol="0">
              <a:spAutoFit/>
            </a:bodyPr>
            <a:lstStyle/>
            <a:p>
              <a:r>
                <a:rPr lang="en-US" altLang="ko-KR" sz="1000" dirty="0">
                  <a:latin typeface="Calibri" panose="020F0502020204030204" pitchFamily="34" charset="0"/>
                  <a:ea typeface="Calibri" panose="020F0502020204030204" pitchFamily="34" charset="0"/>
                  <a:cs typeface="Calibri" panose="020F0502020204030204" pitchFamily="34" charset="0"/>
                </a:rPr>
                <a:t>D1 (R, S) = P + S / R</a:t>
              </a:r>
            </a:p>
            <a:p>
              <a:r>
                <a:rPr lang="en-US" altLang="ko-KR" sz="1000" dirty="0">
                  <a:latin typeface="Calibri" panose="020F0502020204030204" pitchFamily="34" charset="0"/>
                  <a:ea typeface="Calibri" panose="020F0502020204030204" pitchFamily="34" charset="0"/>
                  <a:cs typeface="Calibri" panose="020F0502020204030204" pitchFamily="34" charset="0"/>
                </a:rPr>
                <a:t>where P = Propagation (e.g. 285 </a:t>
              </a:r>
              <a:r>
                <a:rPr lang="en-US" altLang="ko-KR" sz="1000" dirty="0" err="1">
                  <a:latin typeface="Calibri" panose="020F0502020204030204" pitchFamily="34" charset="0"/>
                  <a:ea typeface="Calibri" panose="020F0502020204030204" pitchFamily="34" charset="0"/>
                  <a:cs typeface="Calibri" panose="020F0502020204030204" pitchFamily="34" charset="0"/>
                </a:rPr>
                <a:t>ms</a:t>
              </a:r>
              <a:r>
                <a:rPr lang="en-US" altLang="ko-KR" sz="1000" dirty="0">
                  <a:latin typeface="Calibri" panose="020F0502020204030204" pitchFamily="34" charset="0"/>
                  <a:ea typeface="Calibri" panose="020F0502020204030204" pitchFamily="34" charset="0"/>
                  <a:cs typeface="Calibri" panose="020F0502020204030204" pitchFamily="34" charset="0"/>
                </a:rPr>
                <a:t>)</a:t>
              </a:r>
            </a:p>
            <a:p>
              <a:r>
                <a:rPr lang="en-US" altLang="ko-KR" sz="1000" dirty="0">
                  <a:latin typeface="Calibri" panose="020F0502020204030204" pitchFamily="34" charset="0"/>
                  <a:ea typeface="Calibri" panose="020F0502020204030204" pitchFamily="34" charset="0"/>
                  <a:cs typeface="Calibri" panose="020F0502020204030204" pitchFamily="34" charset="0"/>
                </a:rPr>
                <a:t>             R = Data rate (e.g., 1,2,3 kbps)</a:t>
              </a:r>
            </a:p>
            <a:p>
              <a:r>
                <a:rPr lang="en-US" altLang="ko-KR" sz="1000" dirty="0">
                  <a:latin typeface="Calibri" panose="020F0502020204030204" pitchFamily="34" charset="0"/>
                  <a:ea typeface="Calibri" panose="020F0502020204030204" pitchFamily="34" charset="0"/>
                  <a:cs typeface="Calibri" panose="020F0502020204030204" pitchFamily="34" charset="0"/>
                </a:rPr>
                <a:t>             S = Size of Message</a:t>
              </a:r>
            </a:p>
          </p:txBody>
        </p:sp>
        <p:sp>
          <p:nvSpPr>
            <p:cNvPr id="217" name="TextBox 216">
              <a:extLst>
                <a:ext uri="{FF2B5EF4-FFF2-40B4-BE49-F238E27FC236}">
                  <a16:creationId xmlns:a16="http://schemas.microsoft.com/office/drawing/2014/main" id="{34610685-39AB-41AB-B3FD-D7AD2BF5DAE1}"/>
                </a:ext>
              </a:extLst>
            </p:cNvPr>
            <p:cNvSpPr txBox="1"/>
            <p:nvPr/>
          </p:nvSpPr>
          <p:spPr>
            <a:xfrm>
              <a:off x="4225006" y="1975368"/>
              <a:ext cx="1102894" cy="246221"/>
            </a:xfrm>
            <a:prstGeom prst="rect">
              <a:avLst/>
            </a:prstGeom>
            <a:noFill/>
          </p:spPr>
          <p:txBody>
            <a:bodyPr wrap="square" rtlCol="0">
              <a:spAutoFit/>
            </a:bodyPr>
            <a:lstStyle/>
            <a:p>
              <a:r>
                <a:rPr lang="en-US" altLang="ko-KR" sz="1000" dirty="0"/>
                <a:t>D2: S1 Delay</a:t>
              </a:r>
            </a:p>
          </p:txBody>
        </p:sp>
        <p:sp>
          <p:nvSpPr>
            <p:cNvPr id="218" name="TextBox 217">
              <a:extLst>
                <a:ext uri="{FF2B5EF4-FFF2-40B4-BE49-F238E27FC236}">
                  <a16:creationId xmlns:a16="http://schemas.microsoft.com/office/drawing/2014/main" id="{3275CA7C-5C2F-4F70-A0C7-AAB11AB1876E}"/>
                </a:ext>
              </a:extLst>
            </p:cNvPr>
            <p:cNvSpPr txBox="1"/>
            <p:nvPr/>
          </p:nvSpPr>
          <p:spPr>
            <a:xfrm>
              <a:off x="5118508" y="1979662"/>
              <a:ext cx="1032464" cy="246221"/>
            </a:xfrm>
            <a:prstGeom prst="rect">
              <a:avLst/>
            </a:prstGeom>
            <a:noFill/>
          </p:spPr>
          <p:txBody>
            <a:bodyPr wrap="square" rtlCol="0">
              <a:spAutoFit/>
            </a:bodyPr>
            <a:lstStyle/>
            <a:p>
              <a:r>
                <a:rPr lang="en-US" altLang="ko-KR" sz="1000" dirty="0"/>
                <a:t>D3: EPC Delay</a:t>
              </a:r>
            </a:p>
          </p:txBody>
        </p:sp>
        <p:sp>
          <p:nvSpPr>
            <p:cNvPr id="219" name="TextBox 218">
              <a:extLst>
                <a:ext uri="{FF2B5EF4-FFF2-40B4-BE49-F238E27FC236}">
                  <a16:creationId xmlns:a16="http://schemas.microsoft.com/office/drawing/2014/main" id="{10B08291-CF49-4490-9DC3-C7EADC2CF36C}"/>
                </a:ext>
              </a:extLst>
            </p:cNvPr>
            <p:cNvSpPr txBox="1"/>
            <p:nvPr/>
          </p:nvSpPr>
          <p:spPr>
            <a:xfrm>
              <a:off x="6188855" y="2000146"/>
              <a:ext cx="1247709" cy="246221"/>
            </a:xfrm>
            <a:prstGeom prst="rect">
              <a:avLst/>
            </a:prstGeom>
            <a:noFill/>
          </p:spPr>
          <p:txBody>
            <a:bodyPr wrap="square" rtlCol="0">
              <a:spAutoFit/>
            </a:bodyPr>
            <a:lstStyle/>
            <a:p>
              <a:r>
                <a:rPr lang="en-US" altLang="ko-KR" sz="1000" dirty="0"/>
                <a:t>D4: Delay of IMS</a:t>
              </a:r>
            </a:p>
          </p:txBody>
        </p:sp>
        <p:cxnSp>
          <p:nvCxnSpPr>
            <p:cNvPr id="220" name="직선 연결선 219">
              <a:extLst>
                <a:ext uri="{FF2B5EF4-FFF2-40B4-BE49-F238E27FC236}">
                  <a16:creationId xmlns:a16="http://schemas.microsoft.com/office/drawing/2014/main" id="{E883916B-B21A-4390-A8C8-8D0B2130E233}"/>
                </a:ext>
              </a:extLst>
            </p:cNvPr>
            <p:cNvCxnSpPr>
              <a:cxnSpLocks/>
            </p:cNvCxnSpPr>
            <p:nvPr/>
          </p:nvCxnSpPr>
          <p:spPr>
            <a:xfrm>
              <a:off x="3303451" y="1640179"/>
              <a:ext cx="779789" cy="164373"/>
            </a:xfrm>
            <a:prstGeom prst="line">
              <a:avLst/>
            </a:prstGeom>
          </p:spPr>
          <p:style>
            <a:lnRef idx="1">
              <a:schemeClr val="dk1"/>
            </a:lnRef>
            <a:fillRef idx="0">
              <a:schemeClr val="dk1"/>
            </a:fillRef>
            <a:effectRef idx="0">
              <a:schemeClr val="dk1"/>
            </a:effectRef>
            <a:fontRef idx="minor">
              <a:schemeClr val="tx1"/>
            </a:fontRef>
          </p:style>
        </p:cxnSp>
      </p:grpSp>
      <p:sp>
        <p:nvSpPr>
          <p:cNvPr id="274" name="TextBox 273">
            <a:extLst>
              <a:ext uri="{FF2B5EF4-FFF2-40B4-BE49-F238E27FC236}">
                <a16:creationId xmlns:a16="http://schemas.microsoft.com/office/drawing/2014/main" id="{8A5E91C0-AFD3-44A7-A88E-00E5DBD54DEE}"/>
              </a:ext>
            </a:extLst>
          </p:cNvPr>
          <p:cNvSpPr txBox="1"/>
          <p:nvPr/>
        </p:nvSpPr>
        <p:spPr>
          <a:xfrm>
            <a:off x="7402347" y="3651115"/>
            <a:ext cx="2076980" cy="246221"/>
          </a:xfrm>
          <a:prstGeom prst="rect">
            <a:avLst/>
          </a:prstGeom>
          <a:noFill/>
        </p:spPr>
        <p:txBody>
          <a:bodyPr wrap="square" rtlCol="0">
            <a:spAutoFit/>
          </a:bodyPr>
          <a:lstStyle/>
          <a:p>
            <a:r>
              <a:rPr lang="en-US" altLang="ko-KR" sz="1000" dirty="0"/>
              <a:t>D5: Delay between EPC and UE2</a:t>
            </a:r>
          </a:p>
        </p:txBody>
      </p:sp>
      <p:sp>
        <p:nvSpPr>
          <p:cNvPr id="77" name="내용 개체 틀 2">
            <a:extLst>
              <a:ext uri="{FF2B5EF4-FFF2-40B4-BE49-F238E27FC236}">
                <a16:creationId xmlns:a16="http://schemas.microsoft.com/office/drawing/2014/main" id="{A9EEAEDE-BC12-4696-B474-F6247ADFAF04}"/>
              </a:ext>
            </a:extLst>
          </p:cNvPr>
          <p:cNvSpPr txBox="1">
            <a:spLocks/>
          </p:cNvSpPr>
          <p:nvPr/>
        </p:nvSpPr>
        <p:spPr>
          <a:xfrm>
            <a:off x="347134" y="961685"/>
            <a:ext cx="11524355" cy="1805155"/>
          </a:xfrm>
          <a:prstGeom prst="rect">
            <a:avLst/>
          </a:prstGeom>
        </p:spPr>
        <p:txBody>
          <a:bodyPr/>
          <a:lstStyle>
            <a:lvl1pPr marL="228600" indent="-228600" algn="l" defTabSz="914400" rtl="0" eaLnBrk="1" latinLnBrk="1" hangingPunct="1">
              <a:lnSpc>
                <a:spcPct val="100000"/>
              </a:lnSpc>
              <a:spcBef>
                <a:spcPts val="1000"/>
              </a:spcBef>
              <a:buFont typeface="Wingdings" panose="05000000000000000000" pitchFamily="2" charset="2"/>
              <a:buChar char="§"/>
              <a:defRPr lang="ko-KR" altLang="en-US" sz="2400" b="1" kern="1200" spc="-30" baseline="0" dirty="0" smtClean="0">
                <a:ln>
                  <a:solidFill>
                    <a:schemeClr val="accent1">
                      <a:alpha val="0"/>
                    </a:schemeClr>
                  </a:solidFill>
                </a:ln>
                <a:solidFill>
                  <a:schemeClr val="tx1"/>
                </a:solidFill>
                <a:latin typeface="Calibri" panose="020F0502020204030204" pitchFamily="34" charset="0"/>
                <a:ea typeface="+mn-ea"/>
                <a:cs typeface="Calibri" pitchFamily="34" charset="0"/>
              </a:defRPr>
            </a:lvl1pPr>
            <a:lvl2pPr marL="685800" indent="-228600" algn="l" defTabSz="914400" rtl="0" eaLnBrk="1" latinLnBrk="1"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1" hangingPunct="1">
              <a:lnSpc>
                <a:spcPct val="100000"/>
              </a:lnSpc>
              <a:spcBef>
                <a:spcPts val="500"/>
              </a:spcBef>
              <a:buFont typeface="맑은 고딕" panose="020B0503020000020004" pitchFamily="50" charset="-127"/>
              <a:buChar char="-"/>
              <a:defRPr sz="18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400" kern="1200">
                <a:solidFill>
                  <a:schemeClr val="accent5">
                    <a:lumMod val="75000"/>
                  </a:schemeClr>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400" kern="1200">
                <a:solidFill>
                  <a:schemeClr val="accent5">
                    <a:lumMod val="75000"/>
                  </a:schemeClr>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ko-KR" sz="1600" dirty="0">
                <a:ea typeface="Calibri" panose="020F0502020204030204" pitchFamily="34" charset="0"/>
              </a:rPr>
              <a:t>An architecture diagram for calculating the Call Setup Time</a:t>
            </a:r>
          </a:p>
          <a:p>
            <a:pPr lvl="1"/>
            <a:r>
              <a:rPr lang="en-US" altLang="ko-KR" sz="1200" dirty="0">
                <a:latin typeface="Calibri" panose="020F0502020204030204" pitchFamily="34" charset="0"/>
                <a:ea typeface="Calibri" panose="020F0502020204030204" pitchFamily="34" charset="0"/>
                <a:cs typeface="Calibri" panose="020F0502020204030204" pitchFamily="34" charset="0"/>
              </a:rPr>
              <a:t>D1: over-the-air delay between the UE1 to </a:t>
            </a:r>
            <a:r>
              <a:rPr lang="en-US" altLang="ko-KR" sz="1200" dirty="0" err="1">
                <a:latin typeface="Calibri" panose="020F0502020204030204" pitchFamily="34" charset="0"/>
                <a:ea typeface="Calibri" panose="020F0502020204030204" pitchFamily="34" charset="0"/>
                <a:cs typeface="Calibri" panose="020F0502020204030204" pitchFamily="34" charset="0"/>
              </a:rPr>
              <a:t>eNB</a:t>
            </a:r>
            <a:r>
              <a:rPr lang="en-US" altLang="ko-KR" sz="1200" dirty="0">
                <a:latin typeface="Calibri" panose="020F0502020204030204" pitchFamily="34" charset="0"/>
                <a:ea typeface="Calibri" panose="020F0502020204030204" pitchFamily="34" charset="0"/>
                <a:cs typeface="Calibri" panose="020F0502020204030204" pitchFamily="34" charset="0"/>
              </a:rPr>
              <a:t> over service link and feeder link. This delay is calculated as the propagation delay plus transmission delay that is message size divided by physical layer rate: D1 (R, S) = P + S / R</a:t>
            </a:r>
          </a:p>
          <a:p>
            <a:pPr lvl="1"/>
            <a:r>
              <a:rPr lang="en-US" altLang="ko-KR" sz="1200" dirty="0">
                <a:latin typeface="Calibri" panose="020F0502020204030204" pitchFamily="34" charset="0"/>
                <a:ea typeface="Calibri" panose="020F0502020204030204" pitchFamily="34" charset="0"/>
                <a:cs typeface="Calibri" panose="020F0502020204030204" pitchFamily="34" charset="0"/>
              </a:rPr>
              <a:t>D2: S1 delay between the </a:t>
            </a:r>
            <a:r>
              <a:rPr lang="en-US" altLang="ko-KR" sz="1200" dirty="0" err="1">
                <a:latin typeface="Calibri" panose="020F0502020204030204" pitchFamily="34" charset="0"/>
                <a:ea typeface="Calibri" panose="020F0502020204030204" pitchFamily="34" charset="0"/>
                <a:cs typeface="Calibri" panose="020F0502020204030204" pitchFamily="34" charset="0"/>
              </a:rPr>
              <a:t>eNB</a:t>
            </a:r>
            <a:r>
              <a:rPr lang="en-US" altLang="ko-KR" sz="1200" dirty="0">
                <a:latin typeface="Calibri" panose="020F0502020204030204" pitchFamily="34" charset="0"/>
                <a:ea typeface="Calibri" panose="020F0502020204030204" pitchFamily="34" charset="0"/>
                <a:cs typeface="Calibri" panose="020F0502020204030204" pitchFamily="34" charset="0"/>
              </a:rPr>
              <a:t> and EPC</a:t>
            </a:r>
          </a:p>
          <a:p>
            <a:pPr lvl="1"/>
            <a:r>
              <a:rPr lang="en-US" altLang="ko-KR" sz="1200" dirty="0">
                <a:latin typeface="Calibri" panose="020F0502020204030204" pitchFamily="34" charset="0"/>
                <a:ea typeface="Calibri" panose="020F0502020204030204" pitchFamily="34" charset="0"/>
                <a:cs typeface="Calibri" panose="020F0502020204030204" pitchFamily="34" charset="0"/>
              </a:rPr>
              <a:t>D3: EPC delay includes the delays within EPC such as  MME to/from S/P-GW, S/P-GW to/from PCRF, </a:t>
            </a:r>
            <a:r>
              <a:rPr lang="en-US" altLang="ko-KR" sz="1200" dirty="0" err="1">
                <a:latin typeface="Calibri" panose="020F0502020204030204" pitchFamily="34" charset="0"/>
                <a:ea typeface="Calibri" panose="020F0502020204030204" pitchFamily="34" charset="0"/>
                <a:cs typeface="Calibri" panose="020F0502020204030204" pitchFamily="34" charset="0"/>
              </a:rPr>
              <a:t>etc</a:t>
            </a:r>
            <a:endParaRPr lang="en-US" altLang="ko-KR" sz="1200" dirty="0">
              <a:latin typeface="Calibri" panose="020F0502020204030204" pitchFamily="34" charset="0"/>
              <a:ea typeface="Calibri" panose="020F0502020204030204" pitchFamily="34" charset="0"/>
              <a:cs typeface="Calibri" panose="020F0502020204030204" pitchFamily="34" charset="0"/>
            </a:endParaRPr>
          </a:p>
          <a:p>
            <a:pPr lvl="1"/>
            <a:r>
              <a:rPr lang="en-US" altLang="ko-KR" sz="1200" dirty="0">
                <a:latin typeface="Calibri" panose="020F0502020204030204" pitchFamily="34" charset="0"/>
                <a:ea typeface="Calibri" panose="020F0502020204030204" pitchFamily="34" charset="0"/>
                <a:cs typeface="Calibri" panose="020F0502020204030204" pitchFamily="34" charset="0"/>
              </a:rPr>
              <a:t>D4: IMS delay includes the delays within IMS networks such as P-CSCF, S-CSCF in originating/terminating network.</a:t>
            </a:r>
          </a:p>
          <a:p>
            <a:pPr lvl="1"/>
            <a:r>
              <a:rPr lang="en-US" altLang="ko-KR" sz="1200" dirty="0">
                <a:latin typeface="Calibri" panose="020F0502020204030204" pitchFamily="34" charset="0"/>
                <a:ea typeface="Calibri" panose="020F0502020204030204" pitchFamily="34" charset="0"/>
                <a:cs typeface="Calibri" panose="020F0502020204030204" pitchFamily="34" charset="0"/>
              </a:rPr>
              <a:t>D5: Delay between EPC and UE2</a:t>
            </a:r>
          </a:p>
          <a:p>
            <a:pPr lvl="1"/>
            <a:endParaRPr lang="ko-KR" altLang="en-US" sz="1200" dirty="0">
              <a:latin typeface="Calibri" panose="020F0502020204030204" pitchFamily="34" charset="0"/>
              <a:cs typeface="Calibri" panose="020F0502020204030204" pitchFamily="34" charset="0"/>
            </a:endParaRPr>
          </a:p>
          <a:p>
            <a:pPr lvl="1"/>
            <a:endParaRPr lang="en-US" altLang="ko-KR" sz="12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910283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2DEF365B-C5C4-4CBC-BA7D-538A4706F001}"/>
              </a:ext>
            </a:extLst>
          </p:cNvPr>
          <p:cNvSpPr>
            <a:spLocks noGrp="1"/>
          </p:cNvSpPr>
          <p:nvPr>
            <p:ph type="title"/>
          </p:nvPr>
        </p:nvSpPr>
        <p:spPr/>
        <p:txBody>
          <a:bodyPr>
            <a:normAutofit fontScale="90000"/>
          </a:bodyPr>
          <a:lstStyle/>
          <a:p>
            <a:r>
              <a:rPr lang="en-US" altLang="ko-KR" dirty="0"/>
              <a:t>Call Setup Time Decomposition: Service Request Time</a:t>
            </a:r>
            <a:endParaRPr lang="ko-KR" altLang="en-US" dirty="0"/>
          </a:p>
        </p:txBody>
      </p:sp>
      <p:sp>
        <p:nvSpPr>
          <p:cNvPr id="3" name="내용 개체 틀 2">
            <a:extLst>
              <a:ext uri="{FF2B5EF4-FFF2-40B4-BE49-F238E27FC236}">
                <a16:creationId xmlns:a16="http://schemas.microsoft.com/office/drawing/2014/main" id="{C842B3F5-CBF8-408A-AA97-CF834A910C3F}"/>
              </a:ext>
            </a:extLst>
          </p:cNvPr>
          <p:cNvSpPr>
            <a:spLocks noGrp="1"/>
          </p:cNvSpPr>
          <p:nvPr>
            <p:ph idx="1"/>
          </p:nvPr>
        </p:nvSpPr>
        <p:spPr>
          <a:xfrm>
            <a:off x="320511" y="912694"/>
            <a:ext cx="5775490" cy="5555839"/>
          </a:xfrm>
        </p:spPr>
        <p:txBody>
          <a:bodyPr/>
          <a:lstStyle/>
          <a:p>
            <a:r>
              <a:rPr lang="en-US" altLang="ko-KR" sz="1400" dirty="0">
                <a:ea typeface="Calibri" panose="020F0502020204030204" pitchFamily="34" charset="0"/>
              </a:rPr>
              <a:t>Service Request Time</a:t>
            </a:r>
          </a:p>
          <a:p>
            <a:pPr lvl="1"/>
            <a:r>
              <a:rPr lang="en-US" altLang="ko-KR" sz="1200" dirty="0">
                <a:latin typeface="Calibri" panose="020F0502020204030204" pitchFamily="34" charset="0"/>
                <a:ea typeface="Calibri" panose="020F0502020204030204" pitchFamily="34" charset="0"/>
                <a:cs typeface="Calibri" panose="020F0502020204030204" pitchFamily="34" charset="0"/>
              </a:rPr>
              <a:t>When the user press a call button, the UE1 starts the MO call procedure. It is assumed that UE1 is in idle state, therefore, the Service Request Time also considers the RRC setup time including random access. </a:t>
            </a:r>
          </a:p>
          <a:p>
            <a:pPr lvl="1"/>
            <a:r>
              <a:rPr lang="en-US" altLang="ko-KR" sz="1200" dirty="0">
                <a:latin typeface="Calibri" panose="020F0502020204030204" pitchFamily="34" charset="0"/>
                <a:ea typeface="Calibri" panose="020F0502020204030204" pitchFamily="34" charset="0"/>
                <a:cs typeface="Calibri" panose="020F0502020204030204" pitchFamily="34" charset="0"/>
              </a:rPr>
              <a:t>First round: When the UE1 is sending the first random access preamble over service link and reaches the satellite, the satellite forwards the signal to the </a:t>
            </a:r>
            <a:r>
              <a:rPr lang="en-US" altLang="ko-KR" sz="1200" dirty="0" err="1">
                <a:latin typeface="Calibri" panose="020F0502020204030204" pitchFamily="34" charset="0"/>
                <a:ea typeface="Calibri" panose="020F0502020204030204" pitchFamily="34" charset="0"/>
                <a:cs typeface="Calibri" panose="020F0502020204030204" pitchFamily="34" charset="0"/>
              </a:rPr>
              <a:t>eNB</a:t>
            </a:r>
            <a:r>
              <a:rPr lang="en-US" altLang="ko-KR" sz="1200" dirty="0">
                <a:latin typeface="Calibri" panose="020F0502020204030204" pitchFamily="34" charset="0"/>
                <a:ea typeface="Calibri" panose="020F0502020204030204" pitchFamily="34" charset="0"/>
                <a:cs typeface="Calibri" panose="020F0502020204030204" pitchFamily="34" charset="0"/>
              </a:rPr>
              <a:t> in the ground. The </a:t>
            </a:r>
            <a:r>
              <a:rPr lang="en-US" altLang="ko-KR" sz="1200" dirty="0" err="1">
                <a:latin typeface="Calibri" panose="020F0502020204030204" pitchFamily="34" charset="0"/>
                <a:ea typeface="Calibri" panose="020F0502020204030204" pitchFamily="34" charset="0"/>
                <a:cs typeface="Calibri" panose="020F0502020204030204" pitchFamily="34" charset="0"/>
              </a:rPr>
              <a:t>eNB</a:t>
            </a:r>
            <a:r>
              <a:rPr lang="en-US" altLang="ko-KR" sz="1200" dirty="0">
                <a:latin typeface="Calibri" panose="020F0502020204030204" pitchFamily="34" charset="0"/>
                <a:ea typeface="Calibri" panose="020F0502020204030204" pitchFamily="34" charset="0"/>
                <a:cs typeface="Calibri" panose="020F0502020204030204" pitchFamily="34" charset="0"/>
              </a:rPr>
              <a:t> performs Timing Adjustment and UL resource allocation and sends Random Access Response back to the UE.</a:t>
            </a:r>
          </a:p>
          <a:p>
            <a:pPr lvl="1"/>
            <a:r>
              <a:rPr lang="en-US" altLang="ko-KR" sz="1200" dirty="0">
                <a:latin typeface="Calibri" panose="020F0502020204030204" pitchFamily="34" charset="0"/>
                <a:ea typeface="Calibri" panose="020F0502020204030204" pitchFamily="34" charset="0"/>
                <a:cs typeface="Calibri" panose="020F0502020204030204" pitchFamily="34" charset="0"/>
              </a:rPr>
              <a:t>Second round: The UE1 sends RRC connection Request and </a:t>
            </a:r>
            <a:r>
              <a:rPr lang="en-US" altLang="ko-KR" sz="1200" dirty="0" err="1">
                <a:latin typeface="Calibri" panose="020F0502020204030204" pitchFamily="34" charset="0"/>
                <a:ea typeface="Calibri" panose="020F0502020204030204" pitchFamily="34" charset="0"/>
                <a:cs typeface="Calibri" panose="020F0502020204030204" pitchFamily="34" charset="0"/>
              </a:rPr>
              <a:t>eNB</a:t>
            </a:r>
            <a:r>
              <a:rPr lang="en-US" altLang="ko-KR" sz="1200" dirty="0">
                <a:latin typeface="Calibri" panose="020F0502020204030204" pitchFamily="34" charset="0"/>
                <a:ea typeface="Calibri" panose="020F0502020204030204" pitchFamily="34" charset="0"/>
                <a:cs typeface="Calibri" panose="020F0502020204030204" pitchFamily="34" charset="0"/>
              </a:rPr>
              <a:t> responds with RRC Connection Setup.</a:t>
            </a:r>
          </a:p>
          <a:p>
            <a:pPr lvl="1"/>
            <a:r>
              <a:rPr lang="en-US" altLang="ko-KR" sz="1200" dirty="0">
                <a:latin typeface="Calibri" panose="020F0502020204030204" pitchFamily="34" charset="0"/>
                <a:ea typeface="Calibri" panose="020F0502020204030204" pitchFamily="34" charset="0"/>
                <a:cs typeface="Calibri" panose="020F0502020204030204" pitchFamily="34" charset="0"/>
              </a:rPr>
              <a:t>Third round: The UE1 sends Service Request with RRC Connection Setup Complete and the </a:t>
            </a:r>
            <a:r>
              <a:rPr lang="en-US" altLang="ko-KR" sz="1200" dirty="0" err="1">
                <a:latin typeface="Calibri" panose="020F0502020204030204" pitchFamily="34" charset="0"/>
                <a:ea typeface="Calibri" panose="020F0502020204030204" pitchFamily="34" charset="0"/>
                <a:cs typeface="Calibri" panose="020F0502020204030204" pitchFamily="34" charset="0"/>
              </a:rPr>
              <a:t>eNB</a:t>
            </a:r>
            <a:r>
              <a:rPr lang="en-US" altLang="ko-KR" sz="1200" dirty="0">
                <a:latin typeface="Calibri" panose="020F0502020204030204" pitchFamily="34" charset="0"/>
                <a:ea typeface="Calibri" panose="020F0502020204030204" pitchFamily="34" charset="0"/>
                <a:cs typeface="Calibri" panose="020F0502020204030204" pitchFamily="34" charset="0"/>
              </a:rPr>
              <a:t> sends the Initial UE Message to MME and Initial UE Context setup procedures are performed between the </a:t>
            </a:r>
            <a:r>
              <a:rPr lang="en-US" altLang="ko-KR" sz="1200" dirty="0" err="1">
                <a:latin typeface="Calibri" panose="020F0502020204030204" pitchFamily="34" charset="0"/>
                <a:ea typeface="Calibri" panose="020F0502020204030204" pitchFamily="34" charset="0"/>
                <a:cs typeface="Calibri" panose="020F0502020204030204" pitchFamily="34" charset="0"/>
              </a:rPr>
              <a:t>eNB</a:t>
            </a:r>
            <a:r>
              <a:rPr lang="en-US" altLang="ko-KR" sz="1200" dirty="0">
                <a:latin typeface="Calibri" panose="020F0502020204030204" pitchFamily="34" charset="0"/>
                <a:ea typeface="Calibri" panose="020F0502020204030204" pitchFamily="34" charset="0"/>
                <a:cs typeface="Calibri" panose="020F0502020204030204" pitchFamily="34" charset="0"/>
              </a:rPr>
              <a:t> and MME. The messages that do not impact the overall call setup time are not shown in the flow diagram such as Initial UE Context Setup Response from </a:t>
            </a:r>
            <a:r>
              <a:rPr lang="en-US" altLang="ko-KR" sz="1200" dirty="0" err="1">
                <a:latin typeface="Calibri" panose="020F0502020204030204" pitchFamily="34" charset="0"/>
                <a:ea typeface="Calibri" panose="020F0502020204030204" pitchFamily="34" charset="0"/>
                <a:cs typeface="Calibri" panose="020F0502020204030204" pitchFamily="34" charset="0"/>
              </a:rPr>
              <a:t>eNB</a:t>
            </a:r>
            <a:r>
              <a:rPr lang="en-US" altLang="ko-KR" sz="1200" dirty="0">
                <a:latin typeface="Calibri" panose="020F0502020204030204" pitchFamily="34" charset="0"/>
                <a:ea typeface="Calibri" panose="020F0502020204030204" pitchFamily="34" charset="0"/>
                <a:cs typeface="Calibri" panose="020F0502020204030204" pitchFamily="34" charset="0"/>
              </a:rPr>
              <a:t> to MME.</a:t>
            </a:r>
          </a:p>
          <a:p>
            <a:pPr lvl="1"/>
            <a:r>
              <a:rPr lang="en-US" altLang="ko-KR" sz="1200" dirty="0">
                <a:latin typeface="Calibri" panose="020F0502020204030204" pitchFamily="34" charset="0"/>
                <a:ea typeface="Calibri" panose="020F0502020204030204" pitchFamily="34" charset="0"/>
                <a:cs typeface="Calibri" panose="020F0502020204030204" pitchFamily="34" charset="0"/>
              </a:rPr>
              <a:t>After completing service request, the UE1 is ready to send SIP INVITE message.</a:t>
            </a:r>
          </a:p>
          <a:p>
            <a:endParaRPr lang="ko-KR" altLang="en-US" sz="1600" dirty="0"/>
          </a:p>
        </p:txBody>
      </p:sp>
      <p:sp>
        <p:nvSpPr>
          <p:cNvPr id="4" name="슬라이드 번호 개체 틀 3">
            <a:extLst>
              <a:ext uri="{FF2B5EF4-FFF2-40B4-BE49-F238E27FC236}">
                <a16:creationId xmlns:a16="http://schemas.microsoft.com/office/drawing/2014/main" id="{392588D6-C263-41CD-A9E2-A2389C92362C}"/>
              </a:ext>
            </a:extLst>
          </p:cNvPr>
          <p:cNvSpPr>
            <a:spLocks noGrp="1"/>
          </p:cNvSpPr>
          <p:nvPr>
            <p:ph type="sldNum" sz="quarter" idx="12"/>
          </p:nvPr>
        </p:nvSpPr>
        <p:spPr/>
        <p:txBody>
          <a:bodyPr/>
          <a:lstStyle/>
          <a:p>
            <a:fld id="{25F5DF48-2534-4513-BD43-E3E90888DDC1}" type="slidenum">
              <a:rPr lang="ko-KR" altLang="en-US" smtClean="0"/>
              <a:pPr/>
              <a:t>7</a:t>
            </a:fld>
            <a:endParaRPr lang="ko-KR" altLang="en-US" dirty="0"/>
          </a:p>
        </p:txBody>
      </p:sp>
      <p:grpSp>
        <p:nvGrpSpPr>
          <p:cNvPr id="5" name="그룹 4">
            <a:extLst>
              <a:ext uri="{FF2B5EF4-FFF2-40B4-BE49-F238E27FC236}">
                <a16:creationId xmlns:a16="http://schemas.microsoft.com/office/drawing/2014/main" id="{9651227A-BFA0-4440-A25B-A9B9E71582F5}"/>
              </a:ext>
            </a:extLst>
          </p:cNvPr>
          <p:cNvGrpSpPr/>
          <p:nvPr/>
        </p:nvGrpSpPr>
        <p:grpSpPr>
          <a:xfrm>
            <a:off x="6339567" y="1033166"/>
            <a:ext cx="5569494" cy="3835480"/>
            <a:chOff x="6435523" y="2331388"/>
            <a:chExt cx="5569494" cy="3835480"/>
          </a:xfrm>
        </p:grpSpPr>
        <p:sp>
          <p:nvSpPr>
            <p:cNvPr id="165" name="직사각형 164">
              <a:extLst>
                <a:ext uri="{FF2B5EF4-FFF2-40B4-BE49-F238E27FC236}">
                  <a16:creationId xmlns:a16="http://schemas.microsoft.com/office/drawing/2014/main" id="{2B616225-F395-4315-A1F4-0B1514CC4D52}"/>
                </a:ext>
              </a:extLst>
            </p:cNvPr>
            <p:cNvSpPr/>
            <p:nvPr/>
          </p:nvSpPr>
          <p:spPr>
            <a:xfrm>
              <a:off x="6435523" y="2439164"/>
              <a:ext cx="5569494" cy="3727704"/>
            </a:xfrm>
            <a:prstGeom prst="rect">
              <a:avLst/>
            </a:prstGeom>
            <a:solidFill>
              <a:schemeClr val="accent1">
                <a:lumMod val="20000"/>
                <a:lumOff val="80000"/>
              </a:schemeClr>
            </a:solidFill>
            <a:ln>
              <a:solidFill>
                <a:schemeClr val="accent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ln>
                  <a:solidFill>
                    <a:schemeClr val="tx1"/>
                  </a:solidFill>
                </a:ln>
                <a:noFill/>
              </a:endParaRPr>
            </a:p>
          </p:txBody>
        </p:sp>
        <p:grpSp>
          <p:nvGrpSpPr>
            <p:cNvPr id="166" name="그룹 165">
              <a:extLst>
                <a:ext uri="{FF2B5EF4-FFF2-40B4-BE49-F238E27FC236}">
                  <a16:creationId xmlns:a16="http://schemas.microsoft.com/office/drawing/2014/main" id="{7404F081-8842-4F52-A514-56A22733E0A3}"/>
                </a:ext>
              </a:extLst>
            </p:cNvPr>
            <p:cNvGrpSpPr/>
            <p:nvPr/>
          </p:nvGrpSpPr>
          <p:grpSpPr>
            <a:xfrm>
              <a:off x="6668381" y="2673346"/>
              <a:ext cx="5113408" cy="3427794"/>
              <a:chOff x="911048" y="2978146"/>
              <a:chExt cx="5113408" cy="3427794"/>
            </a:xfrm>
          </p:grpSpPr>
          <p:sp>
            <p:nvSpPr>
              <p:cNvPr id="167" name="직사각형 166">
                <a:extLst>
                  <a:ext uri="{FF2B5EF4-FFF2-40B4-BE49-F238E27FC236}">
                    <a16:creationId xmlns:a16="http://schemas.microsoft.com/office/drawing/2014/main" id="{382F1AD6-C76B-4F36-AE9B-65A98B10819F}"/>
                  </a:ext>
                </a:extLst>
              </p:cNvPr>
              <p:cNvSpPr/>
              <p:nvPr/>
            </p:nvSpPr>
            <p:spPr>
              <a:xfrm>
                <a:off x="1244417" y="2995595"/>
                <a:ext cx="555892" cy="27038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a:solidFill>
                      <a:schemeClr val="tx1"/>
                    </a:solidFill>
                  </a:rPr>
                  <a:t>UE</a:t>
                </a:r>
                <a:endParaRPr lang="ko-KR" altLang="en-US" sz="1200" dirty="0">
                  <a:solidFill>
                    <a:schemeClr val="tx1"/>
                  </a:solidFill>
                </a:endParaRPr>
              </a:p>
            </p:txBody>
          </p:sp>
          <p:sp>
            <p:nvSpPr>
              <p:cNvPr id="168" name="직사각형 167">
                <a:extLst>
                  <a:ext uri="{FF2B5EF4-FFF2-40B4-BE49-F238E27FC236}">
                    <a16:creationId xmlns:a16="http://schemas.microsoft.com/office/drawing/2014/main" id="{714141D1-9F7C-4209-A69B-87C95369CF5B}"/>
                  </a:ext>
                </a:extLst>
              </p:cNvPr>
              <p:cNvSpPr/>
              <p:nvPr/>
            </p:nvSpPr>
            <p:spPr>
              <a:xfrm>
                <a:off x="3480065" y="2995595"/>
                <a:ext cx="555892" cy="27038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err="1">
                    <a:solidFill>
                      <a:schemeClr val="tx1"/>
                    </a:solidFill>
                  </a:rPr>
                  <a:t>eNB</a:t>
                </a:r>
                <a:endParaRPr lang="ko-KR" altLang="en-US" sz="1200" dirty="0">
                  <a:solidFill>
                    <a:schemeClr val="tx1"/>
                  </a:solidFill>
                </a:endParaRPr>
              </a:p>
            </p:txBody>
          </p:sp>
          <p:sp>
            <p:nvSpPr>
              <p:cNvPr id="169" name="직사각형 168">
                <a:extLst>
                  <a:ext uri="{FF2B5EF4-FFF2-40B4-BE49-F238E27FC236}">
                    <a16:creationId xmlns:a16="http://schemas.microsoft.com/office/drawing/2014/main" id="{928B6087-483F-47DE-8681-80C2A675C3AD}"/>
                  </a:ext>
                </a:extLst>
              </p:cNvPr>
              <p:cNvSpPr/>
              <p:nvPr/>
            </p:nvSpPr>
            <p:spPr>
              <a:xfrm>
                <a:off x="5468564" y="2978146"/>
                <a:ext cx="555892" cy="27038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a:solidFill>
                      <a:schemeClr val="tx1"/>
                    </a:solidFill>
                  </a:rPr>
                  <a:t>MME</a:t>
                </a:r>
                <a:endParaRPr lang="ko-KR" altLang="en-US" sz="1200" dirty="0">
                  <a:solidFill>
                    <a:schemeClr val="tx1"/>
                  </a:solidFill>
                </a:endParaRPr>
              </a:p>
            </p:txBody>
          </p:sp>
          <p:cxnSp>
            <p:nvCxnSpPr>
              <p:cNvPr id="170" name="직선 화살표 연결선 169">
                <a:extLst>
                  <a:ext uri="{FF2B5EF4-FFF2-40B4-BE49-F238E27FC236}">
                    <a16:creationId xmlns:a16="http://schemas.microsoft.com/office/drawing/2014/main" id="{8972829A-D8DB-4068-B9C9-9999CF9EF87E}"/>
                  </a:ext>
                </a:extLst>
              </p:cNvPr>
              <p:cNvCxnSpPr>
                <a:cxnSpLocks/>
              </p:cNvCxnSpPr>
              <p:nvPr/>
            </p:nvCxnSpPr>
            <p:spPr>
              <a:xfrm>
                <a:off x="1544071" y="4888801"/>
                <a:ext cx="2233523" cy="49808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1" name="직선 화살표 연결선 170">
                <a:extLst>
                  <a:ext uri="{FF2B5EF4-FFF2-40B4-BE49-F238E27FC236}">
                    <a16:creationId xmlns:a16="http://schemas.microsoft.com/office/drawing/2014/main" id="{28FA45C7-BF75-4BF8-8250-52DAA7080888}"/>
                  </a:ext>
                </a:extLst>
              </p:cNvPr>
              <p:cNvCxnSpPr>
                <a:cxnSpLocks/>
              </p:cNvCxnSpPr>
              <p:nvPr/>
            </p:nvCxnSpPr>
            <p:spPr>
              <a:xfrm>
                <a:off x="3770808" y="5382396"/>
                <a:ext cx="1990018" cy="16348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72" name="TextBox 171">
                <a:extLst>
                  <a:ext uri="{FF2B5EF4-FFF2-40B4-BE49-F238E27FC236}">
                    <a16:creationId xmlns:a16="http://schemas.microsoft.com/office/drawing/2014/main" id="{8EEDC708-5916-4DB6-B36E-EAEDF536008F}"/>
                  </a:ext>
                </a:extLst>
              </p:cNvPr>
              <p:cNvSpPr txBox="1"/>
              <p:nvPr/>
            </p:nvSpPr>
            <p:spPr>
              <a:xfrm>
                <a:off x="1800309" y="3275670"/>
                <a:ext cx="1384957" cy="246221"/>
              </a:xfrm>
              <a:prstGeom prst="rect">
                <a:avLst/>
              </a:prstGeom>
              <a:noFill/>
            </p:spPr>
            <p:txBody>
              <a:bodyPr wrap="square" rtlCol="0">
                <a:spAutoFit/>
              </a:bodyPr>
              <a:lstStyle/>
              <a:p>
                <a:r>
                  <a:rPr lang="en-US" altLang="ko-KR" sz="1000" dirty="0"/>
                  <a:t>1. RA Preamble</a:t>
                </a:r>
                <a:endParaRPr lang="ko-KR" altLang="en-US" sz="1000" dirty="0"/>
              </a:p>
            </p:txBody>
          </p:sp>
          <p:sp>
            <p:nvSpPr>
              <p:cNvPr id="173" name="TextBox 172">
                <a:extLst>
                  <a:ext uri="{FF2B5EF4-FFF2-40B4-BE49-F238E27FC236}">
                    <a16:creationId xmlns:a16="http://schemas.microsoft.com/office/drawing/2014/main" id="{0B83D71F-5A15-45CC-AA4D-EF4280E1750F}"/>
                  </a:ext>
                </a:extLst>
              </p:cNvPr>
              <p:cNvSpPr txBox="1"/>
              <p:nvPr/>
            </p:nvSpPr>
            <p:spPr>
              <a:xfrm>
                <a:off x="3771352" y="5349764"/>
                <a:ext cx="1709565" cy="246221"/>
              </a:xfrm>
              <a:prstGeom prst="rect">
                <a:avLst/>
              </a:prstGeom>
              <a:noFill/>
            </p:spPr>
            <p:txBody>
              <a:bodyPr wrap="square" rtlCol="0">
                <a:spAutoFit/>
              </a:bodyPr>
              <a:lstStyle/>
              <a:p>
                <a:r>
                  <a:rPr lang="en-US" altLang="ko-KR" sz="1000" dirty="0"/>
                  <a:t>6. Initial UE Message</a:t>
                </a:r>
                <a:endParaRPr lang="ko-KR" altLang="en-US" sz="1000" dirty="0"/>
              </a:p>
            </p:txBody>
          </p:sp>
          <p:cxnSp>
            <p:nvCxnSpPr>
              <p:cNvPr id="174" name="직선 화살표 연결선 173">
                <a:extLst>
                  <a:ext uri="{FF2B5EF4-FFF2-40B4-BE49-F238E27FC236}">
                    <a16:creationId xmlns:a16="http://schemas.microsoft.com/office/drawing/2014/main" id="{63661CA8-0C4C-454F-B0A7-87AF109E9A64}"/>
                  </a:ext>
                </a:extLst>
              </p:cNvPr>
              <p:cNvCxnSpPr>
                <a:cxnSpLocks/>
              </p:cNvCxnSpPr>
              <p:nvPr/>
            </p:nvCxnSpPr>
            <p:spPr>
              <a:xfrm>
                <a:off x="1551500" y="4104614"/>
                <a:ext cx="2223077" cy="420319"/>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5" name="직선 화살표 연결선 174">
                <a:extLst>
                  <a:ext uri="{FF2B5EF4-FFF2-40B4-BE49-F238E27FC236}">
                    <a16:creationId xmlns:a16="http://schemas.microsoft.com/office/drawing/2014/main" id="{93E5E5EA-25CB-4861-9314-A01CA716609E}"/>
                  </a:ext>
                </a:extLst>
              </p:cNvPr>
              <p:cNvCxnSpPr>
                <a:cxnSpLocks/>
              </p:cNvCxnSpPr>
              <p:nvPr/>
            </p:nvCxnSpPr>
            <p:spPr>
              <a:xfrm flipV="1">
                <a:off x="1527916" y="3745660"/>
                <a:ext cx="2226945" cy="365760"/>
              </a:xfrm>
              <a:prstGeom prst="straightConnector1">
                <a:avLst/>
              </a:prstGeom>
              <a:ln w="1905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6" name="직선 화살표 연결선 175">
                <a:extLst>
                  <a:ext uri="{FF2B5EF4-FFF2-40B4-BE49-F238E27FC236}">
                    <a16:creationId xmlns:a16="http://schemas.microsoft.com/office/drawing/2014/main" id="{DB9E8977-1E38-4B47-8DA8-24879EC25662}"/>
                  </a:ext>
                </a:extLst>
              </p:cNvPr>
              <p:cNvCxnSpPr>
                <a:cxnSpLocks/>
              </p:cNvCxnSpPr>
              <p:nvPr/>
            </p:nvCxnSpPr>
            <p:spPr>
              <a:xfrm>
                <a:off x="1522363" y="3486983"/>
                <a:ext cx="2235648" cy="21730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77" name="TextBox 176">
                <a:extLst>
                  <a:ext uri="{FF2B5EF4-FFF2-40B4-BE49-F238E27FC236}">
                    <a16:creationId xmlns:a16="http://schemas.microsoft.com/office/drawing/2014/main" id="{8C5883CB-146A-46DC-B1F8-D14A4E25C234}"/>
                  </a:ext>
                </a:extLst>
              </p:cNvPr>
              <p:cNvSpPr txBox="1"/>
              <p:nvPr/>
            </p:nvSpPr>
            <p:spPr>
              <a:xfrm>
                <a:off x="3747219" y="3565230"/>
                <a:ext cx="1129687" cy="276999"/>
              </a:xfrm>
              <a:prstGeom prst="rect">
                <a:avLst/>
              </a:prstGeom>
              <a:noFill/>
            </p:spPr>
            <p:txBody>
              <a:bodyPr wrap="square" rtlCol="0">
                <a:spAutoFit/>
              </a:bodyPr>
              <a:lstStyle/>
              <a:p>
                <a:r>
                  <a:rPr lang="en-US" altLang="ko-KR" sz="1200" dirty="0"/>
                  <a:t>TA, UL grant</a:t>
                </a:r>
                <a:endParaRPr lang="ko-KR" altLang="en-US" sz="1200" dirty="0"/>
              </a:p>
            </p:txBody>
          </p:sp>
          <p:cxnSp>
            <p:nvCxnSpPr>
              <p:cNvPr id="178" name="직선 연결선 177">
                <a:extLst>
                  <a:ext uri="{FF2B5EF4-FFF2-40B4-BE49-F238E27FC236}">
                    <a16:creationId xmlns:a16="http://schemas.microsoft.com/office/drawing/2014/main" id="{FECE976A-BDA7-4D8C-A4D7-2DAB318DED66}"/>
                  </a:ext>
                </a:extLst>
              </p:cNvPr>
              <p:cNvCxnSpPr>
                <a:cxnSpLocks/>
              </p:cNvCxnSpPr>
              <p:nvPr/>
            </p:nvCxnSpPr>
            <p:spPr>
              <a:xfrm>
                <a:off x="1512893" y="3271279"/>
                <a:ext cx="40046" cy="31213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9" name="직선 연결선 178">
                <a:extLst>
                  <a:ext uri="{FF2B5EF4-FFF2-40B4-BE49-F238E27FC236}">
                    <a16:creationId xmlns:a16="http://schemas.microsoft.com/office/drawing/2014/main" id="{4F48E9EB-8945-49CC-80DD-3C41462BAB52}"/>
                  </a:ext>
                </a:extLst>
              </p:cNvPr>
              <p:cNvCxnSpPr>
                <a:cxnSpLocks/>
              </p:cNvCxnSpPr>
              <p:nvPr/>
            </p:nvCxnSpPr>
            <p:spPr>
              <a:xfrm>
                <a:off x="3745553" y="3284552"/>
                <a:ext cx="40046" cy="31213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0" name="직선 연결선 179">
                <a:extLst>
                  <a:ext uri="{FF2B5EF4-FFF2-40B4-BE49-F238E27FC236}">
                    <a16:creationId xmlns:a16="http://schemas.microsoft.com/office/drawing/2014/main" id="{C3FC6C1E-42CB-48FA-8005-50A5B98C73C3}"/>
                  </a:ext>
                </a:extLst>
              </p:cNvPr>
              <p:cNvCxnSpPr>
                <a:cxnSpLocks/>
              </p:cNvCxnSpPr>
              <p:nvPr/>
            </p:nvCxnSpPr>
            <p:spPr>
              <a:xfrm>
                <a:off x="5756262" y="3248760"/>
                <a:ext cx="23863" cy="314344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1" name="TextBox 180">
                <a:extLst>
                  <a:ext uri="{FF2B5EF4-FFF2-40B4-BE49-F238E27FC236}">
                    <a16:creationId xmlns:a16="http://schemas.microsoft.com/office/drawing/2014/main" id="{82F1283C-A0D4-41F0-93C8-F2CE47DE0A96}"/>
                  </a:ext>
                </a:extLst>
              </p:cNvPr>
              <p:cNvSpPr txBox="1"/>
              <p:nvPr/>
            </p:nvSpPr>
            <p:spPr>
              <a:xfrm>
                <a:off x="1804119" y="3732870"/>
                <a:ext cx="1762700" cy="246221"/>
              </a:xfrm>
              <a:prstGeom prst="rect">
                <a:avLst/>
              </a:prstGeom>
              <a:noFill/>
            </p:spPr>
            <p:txBody>
              <a:bodyPr wrap="square" rtlCol="0">
                <a:spAutoFit/>
              </a:bodyPr>
              <a:lstStyle/>
              <a:p>
                <a:r>
                  <a:rPr lang="en-US" altLang="ko-KR" sz="1000" dirty="0"/>
                  <a:t>2. RAR</a:t>
                </a:r>
                <a:endParaRPr lang="ko-KR" altLang="en-US" sz="1000" dirty="0"/>
              </a:p>
            </p:txBody>
          </p:sp>
          <p:cxnSp>
            <p:nvCxnSpPr>
              <p:cNvPr id="182" name="직선 화살표 연결선 181">
                <a:extLst>
                  <a:ext uri="{FF2B5EF4-FFF2-40B4-BE49-F238E27FC236}">
                    <a16:creationId xmlns:a16="http://schemas.microsoft.com/office/drawing/2014/main" id="{39B49301-2C9F-4F4C-92E4-76B2235BE111}"/>
                  </a:ext>
                </a:extLst>
              </p:cNvPr>
              <p:cNvCxnSpPr>
                <a:cxnSpLocks/>
              </p:cNvCxnSpPr>
              <p:nvPr/>
            </p:nvCxnSpPr>
            <p:spPr>
              <a:xfrm flipV="1">
                <a:off x="1530825" y="4534965"/>
                <a:ext cx="2229751" cy="339090"/>
              </a:xfrm>
              <a:prstGeom prst="straightConnector1">
                <a:avLst/>
              </a:prstGeom>
              <a:ln w="1270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83" name="TextBox 182">
                <a:extLst>
                  <a:ext uri="{FF2B5EF4-FFF2-40B4-BE49-F238E27FC236}">
                    <a16:creationId xmlns:a16="http://schemas.microsoft.com/office/drawing/2014/main" id="{96B821FD-FD30-4867-BE59-85B4EB310194}"/>
                  </a:ext>
                </a:extLst>
              </p:cNvPr>
              <p:cNvSpPr txBox="1"/>
              <p:nvPr/>
            </p:nvSpPr>
            <p:spPr>
              <a:xfrm>
                <a:off x="1668886" y="4207850"/>
                <a:ext cx="2095500" cy="246221"/>
              </a:xfrm>
              <a:prstGeom prst="rect">
                <a:avLst/>
              </a:prstGeom>
              <a:noFill/>
            </p:spPr>
            <p:txBody>
              <a:bodyPr wrap="square" rtlCol="0">
                <a:spAutoFit/>
              </a:bodyPr>
              <a:lstStyle/>
              <a:p>
                <a:r>
                  <a:rPr lang="en-US" altLang="ko-KR" sz="1000" dirty="0"/>
                  <a:t>3. RRC Connection Request</a:t>
                </a:r>
                <a:endParaRPr lang="ko-KR" altLang="en-US" sz="1000" dirty="0"/>
              </a:p>
            </p:txBody>
          </p:sp>
          <p:sp>
            <p:nvSpPr>
              <p:cNvPr id="184" name="TextBox 183">
                <a:extLst>
                  <a:ext uri="{FF2B5EF4-FFF2-40B4-BE49-F238E27FC236}">
                    <a16:creationId xmlns:a16="http://schemas.microsoft.com/office/drawing/2014/main" id="{C620B9CC-EFA1-4E27-88AB-3C793B034428}"/>
                  </a:ext>
                </a:extLst>
              </p:cNvPr>
              <p:cNvSpPr txBox="1"/>
              <p:nvPr/>
            </p:nvSpPr>
            <p:spPr>
              <a:xfrm>
                <a:off x="1717146" y="4550750"/>
                <a:ext cx="2095500" cy="246221"/>
              </a:xfrm>
              <a:prstGeom prst="rect">
                <a:avLst/>
              </a:prstGeom>
              <a:noFill/>
            </p:spPr>
            <p:txBody>
              <a:bodyPr wrap="square" rtlCol="0">
                <a:spAutoFit/>
              </a:bodyPr>
              <a:lstStyle/>
              <a:p>
                <a:r>
                  <a:rPr lang="en-US" altLang="ko-KR" sz="1000" dirty="0"/>
                  <a:t>4. RRC Connection Setup</a:t>
                </a:r>
                <a:endParaRPr lang="ko-KR" altLang="en-US" sz="1000" dirty="0"/>
              </a:p>
            </p:txBody>
          </p:sp>
          <p:sp>
            <p:nvSpPr>
              <p:cNvPr id="185" name="TextBox 184">
                <a:extLst>
                  <a:ext uri="{FF2B5EF4-FFF2-40B4-BE49-F238E27FC236}">
                    <a16:creationId xmlns:a16="http://schemas.microsoft.com/office/drawing/2014/main" id="{2E2C1C4F-A630-47A9-9E8A-F57D8EB2ADB8}"/>
                  </a:ext>
                </a:extLst>
              </p:cNvPr>
              <p:cNvSpPr txBox="1"/>
              <p:nvPr/>
            </p:nvSpPr>
            <p:spPr>
              <a:xfrm>
                <a:off x="1727814" y="5011506"/>
                <a:ext cx="1854200" cy="246221"/>
              </a:xfrm>
              <a:prstGeom prst="rect">
                <a:avLst/>
              </a:prstGeom>
              <a:noFill/>
            </p:spPr>
            <p:txBody>
              <a:bodyPr wrap="square" rtlCol="0">
                <a:spAutoFit/>
              </a:bodyPr>
              <a:lstStyle/>
              <a:p>
                <a:r>
                  <a:rPr lang="en-US" altLang="ko-KR" sz="1000" dirty="0"/>
                  <a:t>5. Service Request</a:t>
                </a:r>
                <a:endParaRPr lang="ko-KR" altLang="en-US" sz="1000" dirty="0"/>
              </a:p>
            </p:txBody>
          </p:sp>
          <p:cxnSp>
            <p:nvCxnSpPr>
              <p:cNvPr id="186" name="직선 화살표 연결선 185">
                <a:extLst>
                  <a:ext uri="{FF2B5EF4-FFF2-40B4-BE49-F238E27FC236}">
                    <a16:creationId xmlns:a16="http://schemas.microsoft.com/office/drawing/2014/main" id="{2A5A196C-7362-4B2A-8901-1C7652611DCE}"/>
                  </a:ext>
                </a:extLst>
              </p:cNvPr>
              <p:cNvCxnSpPr>
                <a:cxnSpLocks/>
              </p:cNvCxnSpPr>
              <p:nvPr/>
            </p:nvCxnSpPr>
            <p:spPr>
              <a:xfrm flipH="1">
                <a:off x="1536806" y="5747034"/>
                <a:ext cx="2232006" cy="55577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7" name="직선 화살표 연결선 186">
                <a:extLst>
                  <a:ext uri="{FF2B5EF4-FFF2-40B4-BE49-F238E27FC236}">
                    <a16:creationId xmlns:a16="http://schemas.microsoft.com/office/drawing/2014/main" id="{343698C8-E656-440B-B86B-105FAE204190}"/>
                  </a:ext>
                </a:extLst>
              </p:cNvPr>
              <p:cNvCxnSpPr>
                <a:cxnSpLocks/>
              </p:cNvCxnSpPr>
              <p:nvPr/>
            </p:nvCxnSpPr>
            <p:spPr>
              <a:xfrm flipH="1">
                <a:off x="3779626" y="5558585"/>
                <a:ext cx="1981200" cy="16256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8" name="TextBox 187">
                <a:extLst>
                  <a:ext uri="{FF2B5EF4-FFF2-40B4-BE49-F238E27FC236}">
                    <a16:creationId xmlns:a16="http://schemas.microsoft.com/office/drawing/2014/main" id="{8C4B8EB3-2E5D-438F-BA60-414C8107C9C4}"/>
                  </a:ext>
                </a:extLst>
              </p:cNvPr>
              <p:cNvSpPr txBox="1"/>
              <p:nvPr/>
            </p:nvSpPr>
            <p:spPr>
              <a:xfrm>
                <a:off x="1844146" y="5785190"/>
                <a:ext cx="1854200" cy="246221"/>
              </a:xfrm>
              <a:prstGeom prst="rect">
                <a:avLst/>
              </a:prstGeom>
              <a:noFill/>
            </p:spPr>
            <p:txBody>
              <a:bodyPr wrap="square" rtlCol="0">
                <a:spAutoFit/>
              </a:bodyPr>
              <a:lstStyle/>
              <a:p>
                <a:r>
                  <a:rPr lang="en-US" altLang="ko-KR" sz="1000" dirty="0"/>
                  <a:t>8. Service Accept</a:t>
                </a:r>
                <a:endParaRPr lang="ko-KR" altLang="en-US" sz="1000" dirty="0"/>
              </a:p>
            </p:txBody>
          </p:sp>
          <p:sp>
            <p:nvSpPr>
              <p:cNvPr id="189" name="TextBox 188">
                <a:extLst>
                  <a:ext uri="{FF2B5EF4-FFF2-40B4-BE49-F238E27FC236}">
                    <a16:creationId xmlns:a16="http://schemas.microsoft.com/office/drawing/2014/main" id="{89782B0D-71D6-47E1-91EF-5957C562BDEB}"/>
                  </a:ext>
                </a:extLst>
              </p:cNvPr>
              <p:cNvSpPr txBox="1"/>
              <p:nvPr/>
            </p:nvSpPr>
            <p:spPr>
              <a:xfrm>
                <a:off x="3769320" y="5525024"/>
                <a:ext cx="2245506" cy="246221"/>
              </a:xfrm>
              <a:prstGeom prst="rect">
                <a:avLst/>
              </a:prstGeom>
              <a:noFill/>
            </p:spPr>
            <p:txBody>
              <a:bodyPr wrap="square" rtlCol="0">
                <a:spAutoFit/>
              </a:bodyPr>
              <a:lstStyle/>
              <a:p>
                <a:r>
                  <a:rPr lang="en-US" altLang="ko-KR" sz="1000" dirty="0"/>
                  <a:t>7. Initial</a:t>
                </a:r>
                <a:r>
                  <a:rPr lang="ko-KR" altLang="en-US" sz="1000" dirty="0"/>
                  <a:t> </a:t>
                </a:r>
                <a:r>
                  <a:rPr lang="en-US" altLang="ko-KR" sz="1000" dirty="0"/>
                  <a:t>Context</a:t>
                </a:r>
                <a:r>
                  <a:rPr lang="ko-KR" altLang="en-US" sz="1000" dirty="0"/>
                  <a:t> </a:t>
                </a:r>
                <a:r>
                  <a:rPr lang="en-US" altLang="ko-KR" sz="1000" dirty="0"/>
                  <a:t>Setup Request</a:t>
                </a:r>
                <a:endParaRPr lang="ko-KR" altLang="en-US" sz="1000" dirty="0"/>
              </a:p>
            </p:txBody>
          </p:sp>
          <p:grpSp>
            <p:nvGrpSpPr>
              <p:cNvPr id="190" name="그룹 189">
                <a:extLst>
                  <a:ext uri="{FF2B5EF4-FFF2-40B4-BE49-F238E27FC236}">
                    <a16:creationId xmlns:a16="http://schemas.microsoft.com/office/drawing/2014/main" id="{7C0A584A-6BC2-4A91-955A-A30C531231A5}"/>
                  </a:ext>
                </a:extLst>
              </p:cNvPr>
              <p:cNvGrpSpPr/>
              <p:nvPr/>
            </p:nvGrpSpPr>
            <p:grpSpPr>
              <a:xfrm>
                <a:off x="1218936" y="3460846"/>
                <a:ext cx="4557130" cy="2850475"/>
                <a:chOff x="6691007" y="3404191"/>
                <a:chExt cx="4901687" cy="2850475"/>
              </a:xfrm>
            </p:grpSpPr>
            <p:cxnSp>
              <p:nvCxnSpPr>
                <p:cNvPr id="193" name="직선 연결선 192">
                  <a:extLst>
                    <a:ext uri="{FF2B5EF4-FFF2-40B4-BE49-F238E27FC236}">
                      <a16:creationId xmlns:a16="http://schemas.microsoft.com/office/drawing/2014/main" id="{EB2DFB39-B49A-4EDC-940E-42DF21AA69D2}"/>
                    </a:ext>
                  </a:extLst>
                </p:cNvPr>
                <p:cNvCxnSpPr>
                  <a:cxnSpLocks/>
                </p:cNvCxnSpPr>
                <p:nvPr/>
              </p:nvCxnSpPr>
              <p:spPr>
                <a:xfrm flipV="1">
                  <a:off x="6691007" y="3653162"/>
                  <a:ext cx="2849525" cy="31687"/>
                </a:xfrm>
                <a:prstGeom prst="line">
                  <a:avLst/>
                </a:prstGeom>
              </p:spPr>
              <p:style>
                <a:lnRef idx="1">
                  <a:schemeClr val="accent1"/>
                </a:lnRef>
                <a:fillRef idx="0">
                  <a:schemeClr val="accent1"/>
                </a:fillRef>
                <a:effectRef idx="0">
                  <a:schemeClr val="accent1"/>
                </a:effectRef>
                <a:fontRef idx="minor">
                  <a:schemeClr val="tx1"/>
                </a:fontRef>
              </p:style>
            </p:cxnSp>
            <p:cxnSp>
              <p:nvCxnSpPr>
                <p:cNvPr id="194" name="직선 연결선 193">
                  <a:extLst>
                    <a:ext uri="{FF2B5EF4-FFF2-40B4-BE49-F238E27FC236}">
                      <a16:creationId xmlns:a16="http://schemas.microsoft.com/office/drawing/2014/main" id="{70128010-CBD6-49BF-8075-F2881D0DBF22}"/>
                    </a:ext>
                  </a:extLst>
                </p:cNvPr>
                <p:cNvCxnSpPr>
                  <a:cxnSpLocks/>
                </p:cNvCxnSpPr>
                <p:nvPr/>
              </p:nvCxnSpPr>
              <p:spPr>
                <a:xfrm flipV="1">
                  <a:off x="6691007" y="3404191"/>
                  <a:ext cx="2849525" cy="31687"/>
                </a:xfrm>
                <a:prstGeom prst="line">
                  <a:avLst/>
                </a:prstGeom>
              </p:spPr>
              <p:style>
                <a:lnRef idx="1">
                  <a:schemeClr val="accent1"/>
                </a:lnRef>
                <a:fillRef idx="0">
                  <a:schemeClr val="accent1"/>
                </a:fillRef>
                <a:effectRef idx="0">
                  <a:schemeClr val="accent1"/>
                </a:effectRef>
                <a:fontRef idx="minor">
                  <a:schemeClr val="tx1"/>
                </a:fontRef>
              </p:style>
            </p:cxnSp>
            <p:cxnSp>
              <p:nvCxnSpPr>
                <p:cNvPr id="195" name="직선 연결선 194">
                  <a:extLst>
                    <a:ext uri="{FF2B5EF4-FFF2-40B4-BE49-F238E27FC236}">
                      <a16:creationId xmlns:a16="http://schemas.microsoft.com/office/drawing/2014/main" id="{D33BBA40-FFB0-4BBE-A05C-8EA9321E6871}"/>
                    </a:ext>
                  </a:extLst>
                </p:cNvPr>
                <p:cNvCxnSpPr>
                  <a:cxnSpLocks/>
                </p:cNvCxnSpPr>
                <p:nvPr/>
              </p:nvCxnSpPr>
              <p:spPr>
                <a:xfrm flipV="1">
                  <a:off x="6691007" y="4024355"/>
                  <a:ext cx="2849525" cy="31687"/>
                </a:xfrm>
                <a:prstGeom prst="line">
                  <a:avLst/>
                </a:prstGeom>
              </p:spPr>
              <p:style>
                <a:lnRef idx="1">
                  <a:schemeClr val="accent1"/>
                </a:lnRef>
                <a:fillRef idx="0">
                  <a:schemeClr val="accent1"/>
                </a:fillRef>
                <a:effectRef idx="0">
                  <a:schemeClr val="accent1"/>
                </a:effectRef>
                <a:fontRef idx="minor">
                  <a:schemeClr val="tx1"/>
                </a:fontRef>
              </p:style>
            </p:cxnSp>
            <p:cxnSp>
              <p:nvCxnSpPr>
                <p:cNvPr id="196" name="직선 연결선 195">
                  <a:extLst>
                    <a:ext uri="{FF2B5EF4-FFF2-40B4-BE49-F238E27FC236}">
                      <a16:creationId xmlns:a16="http://schemas.microsoft.com/office/drawing/2014/main" id="{476E8BA7-CD0A-441F-9279-3EDA604BC401}"/>
                    </a:ext>
                  </a:extLst>
                </p:cNvPr>
                <p:cNvCxnSpPr>
                  <a:cxnSpLocks/>
                </p:cNvCxnSpPr>
                <p:nvPr/>
              </p:nvCxnSpPr>
              <p:spPr>
                <a:xfrm flipV="1">
                  <a:off x="6691007" y="4461235"/>
                  <a:ext cx="2849525" cy="31687"/>
                </a:xfrm>
                <a:prstGeom prst="line">
                  <a:avLst/>
                </a:prstGeom>
              </p:spPr>
              <p:style>
                <a:lnRef idx="1">
                  <a:schemeClr val="accent1"/>
                </a:lnRef>
                <a:fillRef idx="0">
                  <a:schemeClr val="accent1"/>
                </a:fillRef>
                <a:effectRef idx="0">
                  <a:schemeClr val="accent1"/>
                </a:effectRef>
                <a:fontRef idx="minor">
                  <a:schemeClr val="tx1"/>
                </a:fontRef>
              </p:style>
            </p:cxnSp>
            <p:cxnSp>
              <p:nvCxnSpPr>
                <p:cNvPr id="197" name="직선 연결선 196">
                  <a:extLst>
                    <a:ext uri="{FF2B5EF4-FFF2-40B4-BE49-F238E27FC236}">
                      <a16:creationId xmlns:a16="http://schemas.microsoft.com/office/drawing/2014/main" id="{79DE4F6A-DB88-44A2-B550-C011E00D5275}"/>
                    </a:ext>
                  </a:extLst>
                </p:cNvPr>
                <p:cNvCxnSpPr>
                  <a:cxnSpLocks/>
                </p:cNvCxnSpPr>
                <p:nvPr/>
              </p:nvCxnSpPr>
              <p:spPr>
                <a:xfrm flipV="1">
                  <a:off x="6691007" y="4826995"/>
                  <a:ext cx="2849525" cy="31687"/>
                </a:xfrm>
                <a:prstGeom prst="line">
                  <a:avLst/>
                </a:prstGeom>
              </p:spPr>
              <p:style>
                <a:lnRef idx="1">
                  <a:schemeClr val="accent1"/>
                </a:lnRef>
                <a:fillRef idx="0">
                  <a:schemeClr val="accent1"/>
                </a:fillRef>
                <a:effectRef idx="0">
                  <a:schemeClr val="accent1"/>
                </a:effectRef>
                <a:fontRef idx="minor">
                  <a:schemeClr val="tx1"/>
                </a:fontRef>
              </p:style>
            </p:cxnSp>
            <p:cxnSp>
              <p:nvCxnSpPr>
                <p:cNvPr id="198" name="직선 연결선 197">
                  <a:extLst>
                    <a:ext uri="{FF2B5EF4-FFF2-40B4-BE49-F238E27FC236}">
                      <a16:creationId xmlns:a16="http://schemas.microsoft.com/office/drawing/2014/main" id="{45475BCC-5EF2-4E7E-9736-1277217A7289}"/>
                    </a:ext>
                  </a:extLst>
                </p:cNvPr>
                <p:cNvCxnSpPr>
                  <a:cxnSpLocks/>
                </p:cNvCxnSpPr>
                <p:nvPr/>
              </p:nvCxnSpPr>
              <p:spPr>
                <a:xfrm flipV="1">
                  <a:off x="6691007" y="5293650"/>
                  <a:ext cx="4879843" cy="56776"/>
                </a:xfrm>
                <a:prstGeom prst="line">
                  <a:avLst/>
                </a:prstGeom>
              </p:spPr>
              <p:style>
                <a:lnRef idx="1">
                  <a:schemeClr val="accent1"/>
                </a:lnRef>
                <a:fillRef idx="0">
                  <a:schemeClr val="accent1"/>
                </a:fillRef>
                <a:effectRef idx="0">
                  <a:schemeClr val="accent1"/>
                </a:effectRef>
                <a:fontRef idx="minor">
                  <a:schemeClr val="tx1"/>
                </a:fontRef>
              </p:style>
            </p:cxnSp>
            <p:cxnSp>
              <p:nvCxnSpPr>
                <p:cNvPr id="199" name="직선 연결선 198">
                  <a:extLst>
                    <a:ext uri="{FF2B5EF4-FFF2-40B4-BE49-F238E27FC236}">
                      <a16:creationId xmlns:a16="http://schemas.microsoft.com/office/drawing/2014/main" id="{CFB5B953-608C-49D6-8D1E-45C22EC06E7A}"/>
                    </a:ext>
                  </a:extLst>
                </p:cNvPr>
                <p:cNvCxnSpPr>
                  <a:cxnSpLocks/>
                </p:cNvCxnSpPr>
                <p:nvPr/>
              </p:nvCxnSpPr>
              <p:spPr>
                <a:xfrm flipV="1">
                  <a:off x="6691007" y="5494310"/>
                  <a:ext cx="4901687" cy="11056"/>
                </a:xfrm>
                <a:prstGeom prst="line">
                  <a:avLst/>
                </a:prstGeom>
              </p:spPr>
              <p:style>
                <a:lnRef idx="1">
                  <a:schemeClr val="accent1"/>
                </a:lnRef>
                <a:fillRef idx="0">
                  <a:schemeClr val="accent1"/>
                </a:fillRef>
                <a:effectRef idx="0">
                  <a:schemeClr val="accent1"/>
                </a:effectRef>
                <a:fontRef idx="minor">
                  <a:schemeClr val="tx1"/>
                </a:fontRef>
              </p:style>
            </p:cxnSp>
            <p:cxnSp>
              <p:nvCxnSpPr>
                <p:cNvPr id="200" name="직선 연결선 199">
                  <a:extLst>
                    <a:ext uri="{FF2B5EF4-FFF2-40B4-BE49-F238E27FC236}">
                      <a16:creationId xmlns:a16="http://schemas.microsoft.com/office/drawing/2014/main" id="{E37B5A67-CBC1-4ACE-BA68-3D29C2ABCED6}"/>
                    </a:ext>
                  </a:extLst>
                </p:cNvPr>
                <p:cNvCxnSpPr>
                  <a:cxnSpLocks/>
                </p:cNvCxnSpPr>
                <p:nvPr/>
              </p:nvCxnSpPr>
              <p:spPr>
                <a:xfrm flipV="1">
                  <a:off x="6691007" y="5667030"/>
                  <a:ext cx="4901687" cy="11056"/>
                </a:xfrm>
                <a:prstGeom prst="line">
                  <a:avLst/>
                </a:prstGeom>
              </p:spPr>
              <p:style>
                <a:lnRef idx="1">
                  <a:schemeClr val="accent1"/>
                </a:lnRef>
                <a:fillRef idx="0">
                  <a:schemeClr val="accent1"/>
                </a:fillRef>
                <a:effectRef idx="0">
                  <a:schemeClr val="accent1"/>
                </a:effectRef>
                <a:fontRef idx="minor">
                  <a:schemeClr val="tx1"/>
                </a:fontRef>
              </p:style>
            </p:cxnSp>
            <p:cxnSp>
              <p:nvCxnSpPr>
                <p:cNvPr id="201" name="직선 연결선 200">
                  <a:extLst>
                    <a:ext uri="{FF2B5EF4-FFF2-40B4-BE49-F238E27FC236}">
                      <a16:creationId xmlns:a16="http://schemas.microsoft.com/office/drawing/2014/main" id="{24292973-D836-4B59-9FA6-F7DA7C2F07DD}"/>
                    </a:ext>
                  </a:extLst>
                </p:cNvPr>
                <p:cNvCxnSpPr>
                  <a:cxnSpLocks/>
                </p:cNvCxnSpPr>
                <p:nvPr/>
              </p:nvCxnSpPr>
              <p:spPr>
                <a:xfrm flipV="1">
                  <a:off x="6691007" y="6228260"/>
                  <a:ext cx="2939609" cy="26406"/>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191" name="직선 화살표 연결선 190">
                <a:extLst>
                  <a:ext uri="{FF2B5EF4-FFF2-40B4-BE49-F238E27FC236}">
                    <a16:creationId xmlns:a16="http://schemas.microsoft.com/office/drawing/2014/main" id="{B37EC47F-CC3A-4A27-A25C-E3B9E64338B6}"/>
                  </a:ext>
                </a:extLst>
              </p:cNvPr>
              <p:cNvCxnSpPr>
                <a:cxnSpLocks/>
              </p:cNvCxnSpPr>
              <p:nvPr/>
            </p:nvCxnSpPr>
            <p:spPr>
              <a:xfrm>
                <a:off x="1195281" y="3485655"/>
                <a:ext cx="12467" cy="2831254"/>
              </a:xfrm>
              <a:prstGeom prst="straightConnector1">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92" name="TextBox 191">
                <a:extLst>
                  <a:ext uri="{FF2B5EF4-FFF2-40B4-BE49-F238E27FC236}">
                    <a16:creationId xmlns:a16="http://schemas.microsoft.com/office/drawing/2014/main" id="{E65DC556-7514-470A-9F6E-D9692097FF16}"/>
                  </a:ext>
                </a:extLst>
              </p:cNvPr>
              <p:cNvSpPr txBox="1"/>
              <p:nvPr/>
            </p:nvSpPr>
            <p:spPr>
              <a:xfrm rot="16200000">
                <a:off x="213907" y="4713434"/>
                <a:ext cx="1640503" cy="246221"/>
              </a:xfrm>
              <a:prstGeom prst="rect">
                <a:avLst/>
              </a:prstGeom>
              <a:noFill/>
            </p:spPr>
            <p:txBody>
              <a:bodyPr wrap="square" rtlCol="0">
                <a:spAutoFit/>
              </a:bodyPr>
              <a:lstStyle/>
              <a:p>
                <a:r>
                  <a:rPr lang="en-US" altLang="ko-KR" sz="1000" b="1" dirty="0">
                    <a:solidFill>
                      <a:schemeClr val="tx2"/>
                    </a:solidFill>
                  </a:rPr>
                  <a:t>Service</a:t>
                </a:r>
                <a:r>
                  <a:rPr lang="ko-KR" altLang="en-US" sz="1000" b="1" dirty="0">
                    <a:solidFill>
                      <a:schemeClr val="tx2"/>
                    </a:solidFill>
                  </a:rPr>
                  <a:t> </a:t>
                </a:r>
                <a:r>
                  <a:rPr lang="en-US" altLang="ko-KR" sz="1000" b="1" dirty="0">
                    <a:solidFill>
                      <a:schemeClr val="tx2"/>
                    </a:solidFill>
                  </a:rPr>
                  <a:t>Request</a:t>
                </a:r>
                <a:r>
                  <a:rPr lang="ko-KR" altLang="en-US" sz="1000" b="1" dirty="0">
                    <a:solidFill>
                      <a:schemeClr val="tx2"/>
                    </a:solidFill>
                  </a:rPr>
                  <a:t> </a:t>
                </a:r>
                <a:r>
                  <a:rPr lang="en-US" altLang="ko-KR" sz="1000" b="1" dirty="0">
                    <a:solidFill>
                      <a:schemeClr val="tx2"/>
                    </a:solidFill>
                  </a:rPr>
                  <a:t>Delay</a:t>
                </a:r>
                <a:endParaRPr lang="ko-KR" altLang="en-US" sz="1000" b="1" dirty="0">
                  <a:solidFill>
                    <a:schemeClr val="tx2"/>
                  </a:solidFill>
                </a:endParaRPr>
              </a:p>
            </p:txBody>
          </p:sp>
        </p:grpSp>
        <p:sp>
          <p:nvSpPr>
            <p:cNvPr id="202" name="직사각형 201">
              <a:extLst>
                <a:ext uri="{FF2B5EF4-FFF2-40B4-BE49-F238E27FC236}">
                  <a16:creationId xmlns:a16="http://schemas.microsoft.com/office/drawing/2014/main" id="{0E997961-C34C-4FFB-8D13-1890604E14D8}"/>
                </a:ext>
              </a:extLst>
            </p:cNvPr>
            <p:cNvSpPr/>
            <p:nvPr/>
          </p:nvSpPr>
          <p:spPr>
            <a:xfrm>
              <a:off x="7355270" y="2331388"/>
              <a:ext cx="3340728" cy="262392"/>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ko-KR" sz="1200" b="1" dirty="0"/>
                <a:t>Calculation: Service Request Delay</a:t>
              </a:r>
              <a:endParaRPr lang="ko-KR" altLang="en-US" sz="1200" b="1" dirty="0"/>
            </a:p>
          </p:txBody>
        </p:sp>
      </p:grpSp>
    </p:spTree>
    <p:extLst>
      <p:ext uri="{BB962C8B-B14F-4D97-AF65-F5344CB8AC3E}">
        <p14:creationId xmlns:p14="http://schemas.microsoft.com/office/powerpoint/2010/main" val="3751553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2DEF365B-C5C4-4CBC-BA7D-538A4706F001}"/>
              </a:ext>
            </a:extLst>
          </p:cNvPr>
          <p:cNvSpPr>
            <a:spLocks noGrp="1"/>
          </p:cNvSpPr>
          <p:nvPr>
            <p:ph type="title"/>
          </p:nvPr>
        </p:nvSpPr>
        <p:spPr/>
        <p:txBody>
          <a:bodyPr>
            <a:normAutofit fontScale="90000"/>
          </a:bodyPr>
          <a:lstStyle/>
          <a:p>
            <a:r>
              <a:rPr lang="en-US" altLang="ko-KR" dirty="0"/>
              <a:t>Call Setup Time Estimation: SIP Message Exchange Time</a:t>
            </a:r>
            <a:endParaRPr lang="ko-KR" altLang="en-US" dirty="0"/>
          </a:p>
        </p:txBody>
      </p:sp>
      <p:sp>
        <p:nvSpPr>
          <p:cNvPr id="3" name="내용 개체 틀 2">
            <a:extLst>
              <a:ext uri="{FF2B5EF4-FFF2-40B4-BE49-F238E27FC236}">
                <a16:creationId xmlns:a16="http://schemas.microsoft.com/office/drawing/2014/main" id="{C842B3F5-CBF8-408A-AA97-CF834A910C3F}"/>
              </a:ext>
            </a:extLst>
          </p:cNvPr>
          <p:cNvSpPr>
            <a:spLocks noGrp="1"/>
          </p:cNvSpPr>
          <p:nvPr>
            <p:ph idx="1"/>
          </p:nvPr>
        </p:nvSpPr>
        <p:spPr>
          <a:xfrm>
            <a:off x="320511" y="912694"/>
            <a:ext cx="5775490" cy="5555839"/>
          </a:xfrm>
        </p:spPr>
        <p:txBody>
          <a:bodyPr/>
          <a:lstStyle/>
          <a:p>
            <a:r>
              <a:rPr lang="en-US" altLang="ko-KR" sz="1600" dirty="0">
                <a:ea typeface="Calibri" panose="020F0502020204030204" pitchFamily="34" charset="0"/>
              </a:rPr>
              <a:t>SIP Messages Exchange Time: From SIP INVITE to SIP 180/SIP 183</a:t>
            </a:r>
            <a:endParaRPr lang="en-US" altLang="ko-KR" sz="1200" dirty="0">
              <a:latin typeface="Calibri" panose="020F0502020204030204" pitchFamily="34" charset="0"/>
              <a:ea typeface="Calibri" panose="020F0502020204030204" pitchFamily="34" charset="0"/>
              <a:cs typeface="Calibri" panose="020F0502020204030204" pitchFamily="34" charset="0"/>
            </a:endParaRPr>
          </a:p>
          <a:p>
            <a:pPr lvl="1"/>
            <a:r>
              <a:rPr lang="en-US" altLang="ko-KR" sz="1200" dirty="0">
                <a:latin typeface="Calibri" panose="020F0502020204030204" pitchFamily="34" charset="0"/>
                <a:ea typeface="Calibri" panose="020F0502020204030204" pitchFamily="34" charset="0"/>
                <a:cs typeface="Calibri" panose="020F0502020204030204" pitchFamily="34" charset="0"/>
              </a:rPr>
              <a:t>Although there are various types of SIP exchanges can be performed among the UE1, the UE2 and the C-CSCF in IMS network, the example flow diagram assumes one round of SIP negotiation, that is an usual procedure for VoLTE in one of Korean Operators.</a:t>
            </a:r>
          </a:p>
          <a:p>
            <a:pPr lvl="1"/>
            <a:r>
              <a:rPr lang="en-US" altLang="ko-KR" sz="1200" dirty="0">
                <a:latin typeface="Calibri" panose="020F0502020204030204" pitchFamily="34" charset="0"/>
                <a:ea typeface="Calibri" panose="020F0502020204030204" pitchFamily="34" charset="0"/>
                <a:cs typeface="Calibri" panose="020F0502020204030204" pitchFamily="34" charset="0"/>
              </a:rPr>
              <a:t>The UE1 provides SDP offers to the UE2. In this flow diagram, it is assumed that the UE2 is in connected state, therefore no paging delay has been considered in this scenario. If we assume the UE2 is in idle state, an usual configuration of DRX cycle (e.g., 2.4 seconds) should be further added to the Call Setup Time.</a:t>
            </a:r>
          </a:p>
          <a:p>
            <a:pPr lvl="1"/>
            <a:r>
              <a:rPr lang="en-US" altLang="ko-KR" sz="1200" dirty="0">
                <a:latin typeface="Calibri" panose="020F0502020204030204" pitchFamily="34" charset="0"/>
                <a:ea typeface="Calibri" panose="020F0502020204030204" pitchFamily="34" charset="0"/>
                <a:cs typeface="Calibri" panose="020F0502020204030204" pitchFamily="34" charset="0"/>
              </a:rPr>
              <a:t>UE2 can accept the offer without further negotiation. It is assumed that one operator can manage mobile profile for IMS voice deployed in their network. It is also assumed that operators manages small number of profiles due to GSMA efforts to minimize the number of exchanges for SDP negotiation. One typical example of SDP negotiation can follows:</a:t>
            </a:r>
          </a:p>
          <a:p>
            <a:pPr lvl="1"/>
            <a:r>
              <a:rPr lang="en-US" altLang="ko-KR" sz="1200" dirty="0">
                <a:latin typeface="Calibri" panose="020F0502020204030204" pitchFamily="34" charset="0"/>
                <a:ea typeface="Calibri" panose="020F0502020204030204" pitchFamily="34" charset="0"/>
                <a:cs typeface="Calibri" panose="020F0502020204030204" pitchFamily="34" charset="0"/>
              </a:rPr>
              <a:t>1) UE1 offers low bit rate codec(s) as well as VoLTE voice codec added by P-CSCF in UE1 side when the transcoding is supported.</a:t>
            </a:r>
          </a:p>
          <a:p>
            <a:pPr lvl="1"/>
            <a:r>
              <a:rPr lang="en-US" altLang="ko-KR" sz="1200" dirty="0">
                <a:latin typeface="Calibri" panose="020F0502020204030204" pitchFamily="34" charset="0"/>
                <a:ea typeface="Calibri" panose="020F0502020204030204" pitchFamily="34" charset="0"/>
                <a:cs typeface="Calibri" panose="020F0502020204030204" pitchFamily="34" charset="0"/>
              </a:rPr>
              <a:t>2) If UE2 also supports one of low bit rate code(s) offered by the UE1, the UE2 can accept it. Otherwise, the UE2 can accept one provided by the P-CSCF in UE1 side. </a:t>
            </a:r>
          </a:p>
          <a:p>
            <a:pPr lvl="1"/>
            <a:r>
              <a:rPr lang="en-US" altLang="ko-KR" sz="1200" i="1" dirty="0">
                <a:latin typeface="Calibri" panose="020F0502020204030204" pitchFamily="34" charset="0"/>
                <a:ea typeface="Calibri" panose="020F0502020204030204" pitchFamily="34" charset="0"/>
                <a:cs typeface="Calibri" panose="020F0502020204030204" pitchFamily="34" charset="0"/>
              </a:rPr>
              <a:t>NOTE: Scenarios for SIP 183 Progress for early media. There also can be the cases when the UE1 receives SIP 183 Progress instead of receiving SIP 180 for the early media transmission e.g. voice announcement by IMS network or ring back tone by UE2. For those cases, the UE1 can receive the voice data either from the IMS network or UE2 almost right after receiving SIP 183 Progress. Therefore, from the call setup time perspective, it is not much different from the case that the UE1 receives SIP 180. One additional delay of transmitting the early media data over the satellite should be added for this case</a:t>
            </a:r>
            <a:endParaRPr lang="ko-KR" altLang="en-US" sz="1600" i="1" dirty="0"/>
          </a:p>
        </p:txBody>
      </p:sp>
      <p:sp>
        <p:nvSpPr>
          <p:cNvPr id="4" name="슬라이드 번호 개체 틀 3">
            <a:extLst>
              <a:ext uri="{FF2B5EF4-FFF2-40B4-BE49-F238E27FC236}">
                <a16:creationId xmlns:a16="http://schemas.microsoft.com/office/drawing/2014/main" id="{392588D6-C263-41CD-A9E2-A2389C92362C}"/>
              </a:ext>
            </a:extLst>
          </p:cNvPr>
          <p:cNvSpPr>
            <a:spLocks noGrp="1"/>
          </p:cNvSpPr>
          <p:nvPr>
            <p:ph type="sldNum" sz="quarter" idx="12"/>
          </p:nvPr>
        </p:nvSpPr>
        <p:spPr/>
        <p:txBody>
          <a:bodyPr/>
          <a:lstStyle/>
          <a:p>
            <a:fld id="{25F5DF48-2534-4513-BD43-E3E90888DDC1}" type="slidenum">
              <a:rPr lang="ko-KR" altLang="en-US" smtClean="0"/>
              <a:pPr/>
              <a:t>8</a:t>
            </a:fld>
            <a:endParaRPr lang="ko-KR" altLang="en-US" dirty="0"/>
          </a:p>
        </p:txBody>
      </p:sp>
      <p:sp>
        <p:nvSpPr>
          <p:cNvPr id="165" name="TextBox 164">
            <a:extLst>
              <a:ext uri="{FF2B5EF4-FFF2-40B4-BE49-F238E27FC236}">
                <a16:creationId xmlns:a16="http://schemas.microsoft.com/office/drawing/2014/main" id="{3EA6E4BB-6440-4F31-AC3A-12D263A9AE3D}"/>
              </a:ext>
            </a:extLst>
          </p:cNvPr>
          <p:cNvSpPr txBox="1"/>
          <p:nvPr/>
        </p:nvSpPr>
        <p:spPr>
          <a:xfrm>
            <a:off x="9900886" y="1378336"/>
            <a:ext cx="1823527" cy="215444"/>
          </a:xfrm>
          <a:prstGeom prst="rect">
            <a:avLst/>
          </a:prstGeom>
          <a:noFill/>
        </p:spPr>
        <p:txBody>
          <a:bodyPr wrap="square">
            <a:spAutoFit/>
          </a:bodyPr>
          <a:lstStyle/>
          <a:p>
            <a:pPr algn="ctr" defTabSz="914355" latinLnBrk="0">
              <a:defRPr/>
            </a:pPr>
            <a:r>
              <a:rPr kumimoji="0" lang="fi-FI" sz="800" b="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**SIP Message Size [</a:t>
            </a:r>
            <a:r>
              <a:rPr kumimoji="0" lang="fi-FI" altLang="ko-KR" sz="800" b="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S2-2503486]</a:t>
            </a:r>
          </a:p>
        </p:txBody>
      </p:sp>
      <p:sp>
        <p:nvSpPr>
          <p:cNvPr id="166" name="직사각형 165">
            <a:extLst>
              <a:ext uri="{FF2B5EF4-FFF2-40B4-BE49-F238E27FC236}">
                <a16:creationId xmlns:a16="http://schemas.microsoft.com/office/drawing/2014/main" id="{7CD35179-43CD-4EE4-BB11-0126C21A1277}"/>
              </a:ext>
            </a:extLst>
          </p:cNvPr>
          <p:cNvSpPr/>
          <p:nvPr/>
        </p:nvSpPr>
        <p:spPr>
          <a:xfrm>
            <a:off x="6270338" y="1201588"/>
            <a:ext cx="5569494" cy="2227412"/>
          </a:xfrm>
          <a:prstGeom prst="rect">
            <a:avLst/>
          </a:prstGeom>
          <a:no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355" latinLnBrk="0">
              <a:defRPr/>
            </a:pPr>
            <a:endParaRPr kumimoji="0" lang="fi-FI" altLang="ko-KR" sz="1800" b="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p:txBody>
      </p:sp>
      <p:sp>
        <p:nvSpPr>
          <p:cNvPr id="167" name="직사각형 166">
            <a:extLst>
              <a:ext uri="{FF2B5EF4-FFF2-40B4-BE49-F238E27FC236}">
                <a16:creationId xmlns:a16="http://schemas.microsoft.com/office/drawing/2014/main" id="{4FC8378E-7D25-496A-A592-9EE800307F6F}"/>
              </a:ext>
            </a:extLst>
          </p:cNvPr>
          <p:cNvSpPr/>
          <p:nvPr/>
        </p:nvSpPr>
        <p:spPr>
          <a:xfrm>
            <a:off x="7558794" y="1038657"/>
            <a:ext cx="2857500" cy="276999"/>
          </a:xfrm>
          <a:prstGeom prst="rect">
            <a:avLst/>
          </a:prstGeom>
          <a:solidFill>
            <a:schemeClr val="accent2">
              <a:lumMod val="20000"/>
              <a:lumOff val="80000"/>
            </a:schemeClr>
          </a:solidFill>
          <a:ln>
            <a:solidFill>
              <a:schemeClr val="accent2">
                <a:lumMod val="75000"/>
              </a:schemeClr>
            </a:solidFill>
          </a:ln>
        </p:spPr>
        <p:txBody>
          <a:bodyPr wrap="square" rtlCol="0">
            <a:spAutoFit/>
          </a:bodyPr>
          <a:lstStyle/>
          <a:p>
            <a:pPr algn="ctr"/>
            <a:r>
              <a:rPr lang="en-US" altLang="ko-KR" sz="1200" b="1" dirty="0">
                <a:solidFill>
                  <a:schemeClr val="tx1"/>
                </a:solidFill>
              </a:rPr>
              <a:t>Calculation: SIP Exchange Delay</a:t>
            </a:r>
            <a:endParaRPr lang="ko-KR" altLang="en-US" sz="1200" b="1" dirty="0">
              <a:solidFill>
                <a:schemeClr val="tx1"/>
              </a:solidFill>
            </a:endParaRPr>
          </a:p>
        </p:txBody>
      </p:sp>
      <p:grpSp>
        <p:nvGrpSpPr>
          <p:cNvPr id="168" name="그룹 167">
            <a:extLst>
              <a:ext uri="{FF2B5EF4-FFF2-40B4-BE49-F238E27FC236}">
                <a16:creationId xmlns:a16="http://schemas.microsoft.com/office/drawing/2014/main" id="{3FE8E7F2-4132-42B3-9723-16C6A05184D4}"/>
              </a:ext>
            </a:extLst>
          </p:cNvPr>
          <p:cNvGrpSpPr/>
          <p:nvPr/>
        </p:nvGrpSpPr>
        <p:grpSpPr>
          <a:xfrm>
            <a:off x="6657853" y="1896532"/>
            <a:ext cx="4877695" cy="1333770"/>
            <a:chOff x="6608732" y="1674185"/>
            <a:chExt cx="4877695" cy="4205295"/>
          </a:xfrm>
        </p:grpSpPr>
        <p:cxnSp>
          <p:nvCxnSpPr>
            <p:cNvPr id="169" name="직선 연결선 168">
              <a:extLst>
                <a:ext uri="{FF2B5EF4-FFF2-40B4-BE49-F238E27FC236}">
                  <a16:creationId xmlns:a16="http://schemas.microsoft.com/office/drawing/2014/main" id="{1BB11923-431C-49D5-8361-9FE7D9BD59DB}"/>
                </a:ext>
              </a:extLst>
            </p:cNvPr>
            <p:cNvCxnSpPr>
              <a:cxnSpLocks/>
            </p:cNvCxnSpPr>
            <p:nvPr/>
          </p:nvCxnSpPr>
          <p:spPr>
            <a:xfrm>
              <a:off x="9535349" y="1674185"/>
              <a:ext cx="0" cy="42052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0" name="직선 연결선 169">
              <a:extLst>
                <a:ext uri="{FF2B5EF4-FFF2-40B4-BE49-F238E27FC236}">
                  <a16:creationId xmlns:a16="http://schemas.microsoft.com/office/drawing/2014/main" id="{D645C62F-9272-4791-A99C-74BE83691699}"/>
                </a:ext>
              </a:extLst>
            </p:cNvPr>
            <p:cNvCxnSpPr>
              <a:cxnSpLocks/>
            </p:cNvCxnSpPr>
            <p:nvPr/>
          </p:nvCxnSpPr>
          <p:spPr>
            <a:xfrm>
              <a:off x="10510888" y="1674185"/>
              <a:ext cx="0" cy="42052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1" name="직선 연결선 170">
              <a:extLst>
                <a:ext uri="{FF2B5EF4-FFF2-40B4-BE49-F238E27FC236}">
                  <a16:creationId xmlns:a16="http://schemas.microsoft.com/office/drawing/2014/main" id="{EF4F3D97-29D5-418E-AC6C-6ABD81158186}"/>
                </a:ext>
              </a:extLst>
            </p:cNvPr>
            <p:cNvCxnSpPr>
              <a:cxnSpLocks/>
            </p:cNvCxnSpPr>
            <p:nvPr/>
          </p:nvCxnSpPr>
          <p:spPr>
            <a:xfrm>
              <a:off x="11486427" y="1674185"/>
              <a:ext cx="0" cy="42052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2" name="직선 연결선 171">
              <a:extLst>
                <a:ext uri="{FF2B5EF4-FFF2-40B4-BE49-F238E27FC236}">
                  <a16:creationId xmlns:a16="http://schemas.microsoft.com/office/drawing/2014/main" id="{BB62BED6-59D9-44D7-82BE-04EF28A8AF21}"/>
                </a:ext>
              </a:extLst>
            </p:cNvPr>
            <p:cNvCxnSpPr>
              <a:cxnSpLocks/>
            </p:cNvCxnSpPr>
            <p:nvPr/>
          </p:nvCxnSpPr>
          <p:spPr>
            <a:xfrm>
              <a:off x="6608732" y="1674185"/>
              <a:ext cx="0" cy="42052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3" name="직선 연결선 172">
              <a:extLst>
                <a:ext uri="{FF2B5EF4-FFF2-40B4-BE49-F238E27FC236}">
                  <a16:creationId xmlns:a16="http://schemas.microsoft.com/office/drawing/2014/main" id="{3287998D-A415-4B50-8C11-A5301FD095A7}"/>
                </a:ext>
              </a:extLst>
            </p:cNvPr>
            <p:cNvCxnSpPr>
              <a:cxnSpLocks/>
            </p:cNvCxnSpPr>
            <p:nvPr/>
          </p:nvCxnSpPr>
          <p:spPr>
            <a:xfrm>
              <a:off x="8559810" y="1674185"/>
              <a:ext cx="0" cy="42052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74" name="직선 화살표 연결선 173">
            <a:extLst>
              <a:ext uri="{FF2B5EF4-FFF2-40B4-BE49-F238E27FC236}">
                <a16:creationId xmlns:a16="http://schemas.microsoft.com/office/drawing/2014/main" id="{95558787-8DCB-4CA1-9686-6F7E1F511143}"/>
              </a:ext>
            </a:extLst>
          </p:cNvPr>
          <p:cNvCxnSpPr>
            <a:cxnSpLocks/>
          </p:cNvCxnSpPr>
          <p:nvPr/>
        </p:nvCxnSpPr>
        <p:spPr>
          <a:xfrm flipH="1">
            <a:off x="6655639" y="2950821"/>
            <a:ext cx="1951078" cy="28876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5" name="직선 화살표 연결선 174">
            <a:extLst>
              <a:ext uri="{FF2B5EF4-FFF2-40B4-BE49-F238E27FC236}">
                <a16:creationId xmlns:a16="http://schemas.microsoft.com/office/drawing/2014/main" id="{872685FF-6223-4512-969D-19356E207A13}"/>
              </a:ext>
            </a:extLst>
          </p:cNvPr>
          <p:cNvCxnSpPr>
            <a:cxnSpLocks/>
          </p:cNvCxnSpPr>
          <p:nvPr/>
        </p:nvCxnSpPr>
        <p:spPr>
          <a:xfrm>
            <a:off x="6675718" y="2218336"/>
            <a:ext cx="1964136" cy="289571"/>
          </a:xfrm>
          <a:prstGeom prst="straightConnector1">
            <a:avLst/>
          </a:prstGeom>
          <a:ln>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6" name="직선 화살표 연결선 175">
            <a:extLst>
              <a:ext uri="{FF2B5EF4-FFF2-40B4-BE49-F238E27FC236}">
                <a16:creationId xmlns:a16="http://schemas.microsoft.com/office/drawing/2014/main" id="{B2F07865-DA87-4EA5-A1FC-64AEC15A5788}"/>
              </a:ext>
            </a:extLst>
          </p:cNvPr>
          <p:cNvCxnSpPr>
            <a:cxnSpLocks/>
          </p:cNvCxnSpPr>
          <p:nvPr/>
        </p:nvCxnSpPr>
        <p:spPr>
          <a:xfrm flipV="1">
            <a:off x="8626796" y="2495335"/>
            <a:ext cx="2926617" cy="1257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77" name="TextBox 176">
            <a:extLst>
              <a:ext uri="{FF2B5EF4-FFF2-40B4-BE49-F238E27FC236}">
                <a16:creationId xmlns:a16="http://schemas.microsoft.com/office/drawing/2014/main" id="{9DC64596-D76A-488D-9C22-5A4763F3FFF0}"/>
              </a:ext>
            </a:extLst>
          </p:cNvPr>
          <p:cNvSpPr txBox="1"/>
          <p:nvPr/>
        </p:nvSpPr>
        <p:spPr>
          <a:xfrm>
            <a:off x="6879914" y="2066392"/>
            <a:ext cx="1445812" cy="246221"/>
          </a:xfrm>
          <a:prstGeom prst="rect">
            <a:avLst/>
          </a:prstGeom>
          <a:solidFill>
            <a:schemeClr val="accent2">
              <a:lumMod val="20000"/>
              <a:lumOff val="80000"/>
            </a:schemeClr>
          </a:solidFill>
          <a:ln>
            <a:solidFill>
              <a:schemeClr val="tx1"/>
            </a:solidFill>
          </a:ln>
        </p:spPr>
        <p:txBody>
          <a:bodyPr wrap="square" rtlCol="0">
            <a:spAutoFit/>
          </a:bodyPr>
          <a:lstStyle/>
          <a:p>
            <a:pPr algn="ctr"/>
            <a:r>
              <a:rPr lang="en-US" altLang="ko-KR" sz="1000" dirty="0"/>
              <a:t>SIP INVITE</a:t>
            </a:r>
          </a:p>
        </p:txBody>
      </p:sp>
      <p:cxnSp>
        <p:nvCxnSpPr>
          <p:cNvPr id="179" name="직선 화살표 연결선 178">
            <a:extLst>
              <a:ext uri="{FF2B5EF4-FFF2-40B4-BE49-F238E27FC236}">
                <a16:creationId xmlns:a16="http://schemas.microsoft.com/office/drawing/2014/main" id="{5CCD05F7-29DE-4B8D-9DBE-F7D90D4ADD36}"/>
              </a:ext>
            </a:extLst>
          </p:cNvPr>
          <p:cNvCxnSpPr>
            <a:cxnSpLocks/>
          </p:cNvCxnSpPr>
          <p:nvPr/>
        </p:nvCxnSpPr>
        <p:spPr>
          <a:xfrm flipH="1" flipV="1">
            <a:off x="8593659" y="2950821"/>
            <a:ext cx="2907399" cy="15243"/>
          </a:xfrm>
          <a:prstGeom prst="straightConnector1">
            <a:avLst/>
          </a:prstGeom>
          <a:ln>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80" name="그룹 179">
            <a:extLst>
              <a:ext uri="{FF2B5EF4-FFF2-40B4-BE49-F238E27FC236}">
                <a16:creationId xmlns:a16="http://schemas.microsoft.com/office/drawing/2014/main" id="{BE8EB3B8-93CC-4DFD-BB01-2CAC0C0C2D4D}"/>
              </a:ext>
            </a:extLst>
          </p:cNvPr>
          <p:cNvGrpSpPr/>
          <p:nvPr/>
        </p:nvGrpSpPr>
        <p:grpSpPr>
          <a:xfrm>
            <a:off x="6351860" y="1505965"/>
            <a:ext cx="5474391" cy="395849"/>
            <a:chOff x="6300859" y="1068180"/>
            <a:chExt cx="5474391" cy="395849"/>
          </a:xfrm>
        </p:grpSpPr>
        <p:sp>
          <p:nvSpPr>
            <p:cNvPr id="181" name="TextBox 180">
              <a:extLst>
                <a:ext uri="{FF2B5EF4-FFF2-40B4-BE49-F238E27FC236}">
                  <a16:creationId xmlns:a16="http://schemas.microsoft.com/office/drawing/2014/main" id="{D3864859-129C-44D7-B7FF-FA77E103D193}"/>
                </a:ext>
              </a:extLst>
            </p:cNvPr>
            <p:cNvSpPr txBox="1"/>
            <p:nvPr/>
          </p:nvSpPr>
          <p:spPr>
            <a:xfrm>
              <a:off x="9227476" y="1217808"/>
              <a:ext cx="596696" cy="246221"/>
            </a:xfrm>
            <a:prstGeom prst="rect">
              <a:avLst/>
            </a:prstGeom>
            <a:noFill/>
            <a:ln w="12700">
              <a:solidFill>
                <a:schemeClr val="tx1"/>
              </a:solidFill>
            </a:ln>
          </p:spPr>
          <p:txBody>
            <a:bodyPr wrap="square" rtlCol="0">
              <a:spAutoFit/>
            </a:bodyPr>
            <a:lstStyle/>
            <a:p>
              <a:pPr algn="ctr"/>
              <a:r>
                <a:rPr lang="en-US" altLang="ko-KR" sz="1000" dirty="0"/>
                <a:t>EPC</a:t>
              </a:r>
              <a:endParaRPr lang="ko-KR" altLang="en-US" sz="1000" dirty="0"/>
            </a:p>
          </p:txBody>
        </p:sp>
        <p:sp>
          <p:nvSpPr>
            <p:cNvPr id="182" name="TextBox 181">
              <a:extLst>
                <a:ext uri="{FF2B5EF4-FFF2-40B4-BE49-F238E27FC236}">
                  <a16:creationId xmlns:a16="http://schemas.microsoft.com/office/drawing/2014/main" id="{42B3189B-1403-480E-9312-3599663A62DC}"/>
                </a:ext>
              </a:extLst>
            </p:cNvPr>
            <p:cNvSpPr txBox="1"/>
            <p:nvPr/>
          </p:nvSpPr>
          <p:spPr>
            <a:xfrm>
              <a:off x="10203015" y="1217808"/>
              <a:ext cx="596696" cy="246221"/>
            </a:xfrm>
            <a:prstGeom prst="rect">
              <a:avLst/>
            </a:prstGeom>
            <a:noFill/>
            <a:ln w="12700">
              <a:solidFill>
                <a:schemeClr val="tx1"/>
              </a:solidFill>
            </a:ln>
          </p:spPr>
          <p:txBody>
            <a:bodyPr wrap="square" rtlCol="0">
              <a:spAutoFit/>
            </a:bodyPr>
            <a:lstStyle/>
            <a:p>
              <a:pPr algn="ctr"/>
              <a:r>
                <a:rPr lang="en-US" altLang="ko-KR" sz="1000" dirty="0"/>
                <a:t>IMS</a:t>
              </a:r>
              <a:endParaRPr lang="ko-KR" altLang="en-US" sz="1000" dirty="0"/>
            </a:p>
          </p:txBody>
        </p:sp>
        <p:sp>
          <p:nvSpPr>
            <p:cNvPr id="183" name="TextBox 182">
              <a:extLst>
                <a:ext uri="{FF2B5EF4-FFF2-40B4-BE49-F238E27FC236}">
                  <a16:creationId xmlns:a16="http://schemas.microsoft.com/office/drawing/2014/main" id="{06A6285C-854E-4760-AD29-B1C38951D519}"/>
                </a:ext>
              </a:extLst>
            </p:cNvPr>
            <p:cNvSpPr txBox="1"/>
            <p:nvPr/>
          </p:nvSpPr>
          <p:spPr>
            <a:xfrm>
              <a:off x="11178554" y="1217808"/>
              <a:ext cx="596696" cy="246221"/>
            </a:xfrm>
            <a:prstGeom prst="rect">
              <a:avLst/>
            </a:prstGeom>
            <a:noFill/>
            <a:ln w="12700">
              <a:solidFill>
                <a:schemeClr val="tx1"/>
              </a:solidFill>
            </a:ln>
          </p:spPr>
          <p:txBody>
            <a:bodyPr wrap="square" rtlCol="0">
              <a:spAutoFit/>
            </a:bodyPr>
            <a:lstStyle/>
            <a:p>
              <a:pPr algn="ctr"/>
              <a:r>
                <a:rPr lang="en-US" altLang="ko-KR" sz="1000" dirty="0"/>
                <a:t>UE2</a:t>
              </a:r>
              <a:endParaRPr lang="ko-KR" altLang="en-US" sz="1000" dirty="0"/>
            </a:p>
          </p:txBody>
        </p:sp>
        <p:sp>
          <p:nvSpPr>
            <p:cNvPr id="184" name="TextBox 183">
              <a:extLst>
                <a:ext uri="{FF2B5EF4-FFF2-40B4-BE49-F238E27FC236}">
                  <a16:creationId xmlns:a16="http://schemas.microsoft.com/office/drawing/2014/main" id="{ADF0A929-6D19-4764-8395-6D2BD9FAAC2D}"/>
                </a:ext>
              </a:extLst>
            </p:cNvPr>
            <p:cNvSpPr txBox="1"/>
            <p:nvPr/>
          </p:nvSpPr>
          <p:spPr>
            <a:xfrm>
              <a:off x="6300859" y="1217808"/>
              <a:ext cx="596696" cy="246221"/>
            </a:xfrm>
            <a:prstGeom prst="rect">
              <a:avLst/>
            </a:prstGeom>
            <a:noFill/>
            <a:ln w="12700">
              <a:solidFill>
                <a:schemeClr val="tx1"/>
              </a:solidFill>
            </a:ln>
          </p:spPr>
          <p:txBody>
            <a:bodyPr wrap="square" rtlCol="0">
              <a:spAutoFit/>
            </a:bodyPr>
            <a:lstStyle/>
            <a:p>
              <a:pPr algn="ctr"/>
              <a:r>
                <a:rPr lang="en-US" altLang="ko-KR" sz="1000" dirty="0"/>
                <a:t>UE1</a:t>
              </a:r>
              <a:endParaRPr lang="ko-KR" altLang="en-US" sz="1000" dirty="0"/>
            </a:p>
          </p:txBody>
        </p:sp>
        <p:sp>
          <p:nvSpPr>
            <p:cNvPr id="185" name="TextBox 184">
              <a:extLst>
                <a:ext uri="{FF2B5EF4-FFF2-40B4-BE49-F238E27FC236}">
                  <a16:creationId xmlns:a16="http://schemas.microsoft.com/office/drawing/2014/main" id="{E346C5DC-AA3C-4BA4-9E3D-EE9E2889C05E}"/>
                </a:ext>
              </a:extLst>
            </p:cNvPr>
            <p:cNvSpPr txBox="1"/>
            <p:nvPr/>
          </p:nvSpPr>
          <p:spPr>
            <a:xfrm>
              <a:off x="8251937" y="1217808"/>
              <a:ext cx="596696" cy="246221"/>
            </a:xfrm>
            <a:prstGeom prst="rect">
              <a:avLst/>
            </a:prstGeom>
            <a:noFill/>
            <a:ln w="12700">
              <a:solidFill>
                <a:schemeClr val="tx1"/>
              </a:solidFill>
            </a:ln>
          </p:spPr>
          <p:txBody>
            <a:bodyPr wrap="square" rtlCol="0">
              <a:spAutoFit/>
            </a:bodyPr>
            <a:lstStyle/>
            <a:p>
              <a:pPr algn="ctr"/>
              <a:r>
                <a:rPr lang="en-US" altLang="ko-KR" sz="1000" dirty="0" err="1"/>
                <a:t>eNB</a:t>
              </a:r>
              <a:endParaRPr lang="ko-KR" altLang="en-US" sz="1000" dirty="0"/>
            </a:p>
          </p:txBody>
        </p:sp>
        <p:grpSp>
          <p:nvGrpSpPr>
            <p:cNvPr id="186" name="그룹 185">
              <a:extLst>
                <a:ext uri="{FF2B5EF4-FFF2-40B4-BE49-F238E27FC236}">
                  <a16:creationId xmlns:a16="http://schemas.microsoft.com/office/drawing/2014/main" id="{51B7FAFE-BB30-4441-A211-87C63C7056ED}"/>
                </a:ext>
              </a:extLst>
            </p:cNvPr>
            <p:cNvGrpSpPr/>
            <p:nvPr/>
          </p:nvGrpSpPr>
          <p:grpSpPr>
            <a:xfrm>
              <a:off x="7317942" y="1068180"/>
              <a:ext cx="420403" cy="381975"/>
              <a:chOff x="5319441" y="5018576"/>
              <a:chExt cx="516583" cy="552280"/>
            </a:xfrm>
          </p:grpSpPr>
          <p:sp>
            <p:nvSpPr>
              <p:cNvPr id="187" name="직사각형 186">
                <a:extLst>
                  <a:ext uri="{FF2B5EF4-FFF2-40B4-BE49-F238E27FC236}">
                    <a16:creationId xmlns:a16="http://schemas.microsoft.com/office/drawing/2014/main" id="{F7277E16-AB1C-4567-B028-F482B4836BFA}"/>
                  </a:ext>
                </a:extLst>
              </p:cNvPr>
              <p:cNvSpPr/>
              <p:nvPr/>
            </p:nvSpPr>
            <p:spPr>
              <a:xfrm rot="2766727">
                <a:off x="5603543" y="5140671"/>
                <a:ext cx="84069" cy="300305"/>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88" name="직사각형 187">
                <a:extLst>
                  <a:ext uri="{FF2B5EF4-FFF2-40B4-BE49-F238E27FC236}">
                    <a16:creationId xmlns:a16="http://schemas.microsoft.com/office/drawing/2014/main" id="{817139D3-F9F9-41EB-BA2A-30B2D4BBF4BE}"/>
                  </a:ext>
                </a:extLst>
              </p:cNvPr>
              <p:cNvSpPr/>
              <p:nvPr/>
            </p:nvSpPr>
            <p:spPr>
              <a:xfrm rot="2766727">
                <a:off x="5368450" y="5221849"/>
                <a:ext cx="552280" cy="145734"/>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89" name="직사각형 188">
                <a:extLst>
                  <a:ext uri="{FF2B5EF4-FFF2-40B4-BE49-F238E27FC236}">
                    <a16:creationId xmlns:a16="http://schemas.microsoft.com/office/drawing/2014/main" id="{4115911E-032B-4FAA-8134-D9DFC8E91167}"/>
                  </a:ext>
                </a:extLst>
              </p:cNvPr>
              <p:cNvSpPr/>
              <p:nvPr/>
            </p:nvSpPr>
            <p:spPr>
              <a:xfrm rot="2766727">
                <a:off x="5491198" y="5112026"/>
                <a:ext cx="84069" cy="145734"/>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90" name="직사각형 189">
                <a:extLst>
                  <a:ext uri="{FF2B5EF4-FFF2-40B4-BE49-F238E27FC236}">
                    <a16:creationId xmlns:a16="http://schemas.microsoft.com/office/drawing/2014/main" id="{D06164FC-1206-4FBB-895D-879B0BC7B23F}"/>
                  </a:ext>
                </a:extLst>
              </p:cNvPr>
              <p:cNvSpPr/>
              <p:nvPr/>
            </p:nvSpPr>
            <p:spPr>
              <a:xfrm rot="2766727">
                <a:off x="5720969" y="5334851"/>
                <a:ext cx="84069" cy="145734"/>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91" name="직사각형 190">
                <a:extLst>
                  <a:ext uri="{FF2B5EF4-FFF2-40B4-BE49-F238E27FC236}">
                    <a16:creationId xmlns:a16="http://schemas.microsoft.com/office/drawing/2014/main" id="{9A871C00-8E75-4DC2-B92C-654E2B493C0B}"/>
                  </a:ext>
                </a:extLst>
              </p:cNvPr>
              <p:cNvSpPr/>
              <p:nvPr/>
            </p:nvSpPr>
            <p:spPr>
              <a:xfrm rot="2766727">
                <a:off x="5515783" y="5337985"/>
                <a:ext cx="84069" cy="79796"/>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92" name="직사각형 191">
                <a:extLst>
                  <a:ext uri="{FF2B5EF4-FFF2-40B4-BE49-F238E27FC236}">
                    <a16:creationId xmlns:a16="http://schemas.microsoft.com/office/drawing/2014/main" id="{A09A4325-8A6B-42D3-9CC5-27923E0BF72F}"/>
                  </a:ext>
                </a:extLst>
              </p:cNvPr>
              <p:cNvSpPr/>
              <p:nvPr/>
            </p:nvSpPr>
            <p:spPr>
              <a:xfrm rot="2766727">
                <a:off x="5685720" y="5174520"/>
                <a:ext cx="84069" cy="79796"/>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93" name="현 192">
                <a:extLst>
                  <a:ext uri="{FF2B5EF4-FFF2-40B4-BE49-F238E27FC236}">
                    <a16:creationId xmlns:a16="http://schemas.microsoft.com/office/drawing/2014/main" id="{904B6FBB-C772-43D0-846A-5A303F8AA97D}"/>
                  </a:ext>
                </a:extLst>
              </p:cNvPr>
              <p:cNvSpPr/>
              <p:nvPr/>
            </p:nvSpPr>
            <p:spPr>
              <a:xfrm rot="7881697">
                <a:off x="5443623" y="5329081"/>
                <a:ext cx="123253" cy="182020"/>
              </a:xfrm>
              <a:prstGeom prst="chord">
                <a:avLst>
                  <a:gd name="adj1" fmla="val 5426565"/>
                  <a:gd name="adj2" fmla="val 16200000"/>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94" name="그룹 193">
                <a:extLst>
                  <a:ext uri="{FF2B5EF4-FFF2-40B4-BE49-F238E27FC236}">
                    <a16:creationId xmlns:a16="http://schemas.microsoft.com/office/drawing/2014/main" id="{148BE33F-0656-470A-AA20-A1E7AE98C7BC}"/>
                  </a:ext>
                </a:extLst>
              </p:cNvPr>
              <p:cNvGrpSpPr/>
              <p:nvPr/>
            </p:nvGrpSpPr>
            <p:grpSpPr>
              <a:xfrm>
                <a:off x="5319441" y="5323854"/>
                <a:ext cx="320538" cy="227774"/>
                <a:chOff x="5243241" y="5416987"/>
                <a:chExt cx="320538" cy="227774"/>
              </a:xfrm>
            </p:grpSpPr>
            <p:sp>
              <p:nvSpPr>
                <p:cNvPr id="198" name="원호 192">
                  <a:extLst>
                    <a:ext uri="{FF2B5EF4-FFF2-40B4-BE49-F238E27FC236}">
                      <a16:creationId xmlns:a16="http://schemas.microsoft.com/office/drawing/2014/main" id="{6F68B356-7CC1-4D0F-86BF-C846D9E13D39}"/>
                    </a:ext>
                  </a:extLst>
                </p:cNvPr>
                <p:cNvSpPr/>
                <p:nvPr/>
              </p:nvSpPr>
              <p:spPr>
                <a:xfrm rot="8011661">
                  <a:off x="5324548" y="5370605"/>
                  <a:ext cx="192849" cy="285613"/>
                </a:xfrm>
                <a:prstGeom prst="arc">
                  <a:avLst>
                    <a:gd name="adj1" fmla="val 19023645"/>
                    <a:gd name="adj2" fmla="val 2473917"/>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199" name="원호 192">
                  <a:extLst>
                    <a:ext uri="{FF2B5EF4-FFF2-40B4-BE49-F238E27FC236}">
                      <a16:creationId xmlns:a16="http://schemas.microsoft.com/office/drawing/2014/main" id="{D02D61A0-E78A-4307-811E-C3F1A19A2953}"/>
                    </a:ext>
                  </a:extLst>
                </p:cNvPr>
                <p:cNvSpPr/>
                <p:nvPr/>
              </p:nvSpPr>
              <p:spPr>
                <a:xfrm rot="8011661">
                  <a:off x="5289623" y="5405530"/>
                  <a:ext cx="192849" cy="285613"/>
                </a:xfrm>
                <a:prstGeom prst="arc">
                  <a:avLst>
                    <a:gd name="adj1" fmla="val 18410701"/>
                    <a:gd name="adj2" fmla="val 3170543"/>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grpSp>
          <p:cxnSp>
            <p:nvCxnSpPr>
              <p:cNvPr id="195" name="직선 연결선 194">
                <a:extLst>
                  <a:ext uri="{FF2B5EF4-FFF2-40B4-BE49-F238E27FC236}">
                    <a16:creationId xmlns:a16="http://schemas.microsoft.com/office/drawing/2014/main" id="{919BBE67-D3B6-47F8-AD66-20E5F7B2C518}"/>
                  </a:ext>
                </a:extLst>
              </p:cNvPr>
              <p:cNvCxnSpPr>
                <a:cxnSpLocks/>
                <a:stCxn id="188" idx="1"/>
                <a:endCxn id="188" idx="3"/>
              </p:cNvCxnSpPr>
              <p:nvPr/>
            </p:nvCxnSpPr>
            <p:spPr>
              <a:xfrm>
                <a:off x="5453156" y="5095703"/>
                <a:ext cx="382868" cy="3980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6" name="직선 연결선 195">
                <a:extLst>
                  <a:ext uri="{FF2B5EF4-FFF2-40B4-BE49-F238E27FC236}">
                    <a16:creationId xmlns:a16="http://schemas.microsoft.com/office/drawing/2014/main" id="{741D1C85-6E18-4857-AEDD-47BC41C277D5}"/>
                  </a:ext>
                </a:extLst>
              </p:cNvPr>
              <p:cNvCxnSpPr/>
              <p:nvPr/>
            </p:nvCxnSpPr>
            <p:spPr>
              <a:xfrm flipH="1">
                <a:off x="5470525" y="5413375"/>
                <a:ext cx="38100" cy="365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97" name="타원 196">
                <a:extLst>
                  <a:ext uri="{FF2B5EF4-FFF2-40B4-BE49-F238E27FC236}">
                    <a16:creationId xmlns:a16="http://schemas.microsoft.com/office/drawing/2014/main" id="{BFE0194C-2518-42FE-9E1E-569F0DA4BE15}"/>
                  </a:ext>
                </a:extLst>
              </p:cNvPr>
              <p:cNvSpPr/>
              <p:nvPr/>
            </p:nvSpPr>
            <p:spPr>
              <a:xfrm>
                <a:off x="5443199" y="5437686"/>
                <a:ext cx="45719"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sp>
        <p:nvSpPr>
          <p:cNvPr id="200" name="TextBox 199">
            <a:extLst>
              <a:ext uri="{FF2B5EF4-FFF2-40B4-BE49-F238E27FC236}">
                <a16:creationId xmlns:a16="http://schemas.microsoft.com/office/drawing/2014/main" id="{CABE909C-2795-433B-8633-BC62D2B56A58}"/>
              </a:ext>
            </a:extLst>
          </p:cNvPr>
          <p:cNvSpPr txBox="1"/>
          <p:nvPr/>
        </p:nvSpPr>
        <p:spPr>
          <a:xfrm>
            <a:off x="8559833" y="2245815"/>
            <a:ext cx="2042746" cy="215444"/>
          </a:xfrm>
          <a:prstGeom prst="rect">
            <a:avLst/>
          </a:prstGeom>
          <a:noFill/>
        </p:spPr>
        <p:txBody>
          <a:bodyPr wrap="square">
            <a:spAutoFit/>
          </a:bodyPr>
          <a:lstStyle/>
          <a:p>
            <a:pPr algn="ctr" defTabSz="914355" latinLnBrk="0">
              <a:defRPr/>
            </a:pPr>
            <a:r>
              <a:rPr kumimoji="0" lang="fi-FI" sz="800" b="0" u="none" strike="noStrike" kern="1200" cap="none" spc="0" normalizeH="0" baseline="0" noProof="0" dirty="0">
                <a:ln>
                  <a:noFill/>
                </a:ln>
                <a:solidFill>
                  <a:schemeClr val="accent1"/>
                </a:solidFill>
                <a:effectLst/>
                <a:uLnTx/>
                <a:uFillTx/>
                <a:latin typeface="Arial" panose="020B0604020202020204" pitchFamily="34" charset="0"/>
                <a:cs typeface="Arial" panose="020B0604020202020204" pitchFamily="34" charset="0"/>
              </a:rPr>
              <a:t>T2 = Tsip (1kbps, 2512B**) = 9.6 sec</a:t>
            </a:r>
          </a:p>
        </p:txBody>
      </p:sp>
      <p:sp>
        <p:nvSpPr>
          <p:cNvPr id="201" name="TextBox 200">
            <a:extLst>
              <a:ext uri="{FF2B5EF4-FFF2-40B4-BE49-F238E27FC236}">
                <a16:creationId xmlns:a16="http://schemas.microsoft.com/office/drawing/2014/main" id="{357EC310-9F0E-41F4-B31E-F08979097BF5}"/>
              </a:ext>
            </a:extLst>
          </p:cNvPr>
          <p:cNvSpPr txBox="1"/>
          <p:nvPr/>
        </p:nvSpPr>
        <p:spPr>
          <a:xfrm>
            <a:off x="8573784" y="1974121"/>
            <a:ext cx="2808402" cy="246221"/>
          </a:xfrm>
          <a:prstGeom prst="rect">
            <a:avLst/>
          </a:prstGeom>
          <a:noFill/>
        </p:spPr>
        <p:txBody>
          <a:bodyPr wrap="square">
            <a:spAutoFit/>
          </a:bodyPr>
          <a:lstStyle/>
          <a:p>
            <a:pPr algn="ctr" defTabSz="914355" latinLnBrk="0">
              <a:defRPr/>
            </a:pPr>
            <a:r>
              <a:rPr kumimoji="0" lang="fi-FI" altLang="ko-KR" sz="1000" b="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Tsip (R,S)  = D1 (R+S)  + D2 + D3 + D4 + D5</a:t>
            </a:r>
          </a:p>
        </p:txBody>
      </p:sp>
      <p:cxnSp>
        <p:nvCxnSpPr>
          <p:cNvPr id="202" name="직선 화살표 연결선 201">
            <a:extLst>
              <a:ext uri="{FF2B5EF4-FFF2-40B4-BE49-F238E27FC236}">
                <a16:creationId xmlns:a16="http://schemas.microsoft.com/office/drawing/2014/main" id="{BBAD2E2E-82DA-4E9C-873D-DF7E6BEEA108}"/>
              </a:ext>
            </a:extLst>
          </p:cNvPr>
          <p:cNvCxnSpPr>
            <a:cxnSpLocks/>
          </p:cNvCxnSpPr>
          <p:nvPr/>
        </p:nvCxnSpPr>
        <p:spPr>
          <a:xfrm>
            <a:off x="11602938" y="2170400"/>
            <a:ext cx="4526" cy="325925"/>
          </a:xfrm>
          <a:prstGeom prst="straightConnector1">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03" name="직선 연결선 202">
            <a:extLst>
              <a:ext uri="{FF2B5EF4-FFF2-40B4-BE49-F238E27FC236}">
                <a16:creationId xmlns:a16="http://schemas.microsoft.com/office/drawing/2014/main" id="{FB9DA700-CF7F-4EB1-8E93-B349EA57903E}"/>
              </a:ext>
            </a:extLst>
          </p:cNvPr>
          <p:cNvCxnSpPr/>
          <p:nvPr/>
        </p:nvCxnSpPr>
        <p:spPr>
          <a:xfrm flipV="1">
            <a:off x="6496783" y="2163929"/>
            <a:ext cx="5124261" cy="24485"/>
          </a:xfrm>
          <a:prstGeom prst="line">
            <a:avLst/>
          </a:prstGeom>
        </p:spPr>
        <p:style>
          <a:lnRef idx="1">
            <a:schemeClr val="accent1"/>
          </a:lnRef>
          <a:fillRef idx="0">
            <a:schemeClr val="accent1"/>
          </a:fillRef>
          <a:effectRef idx="0">
            <a:schemeClr val="accent1"/>
          </a:effectRef>
          <a:fontRef idx="minor">
            <a:schemeClr val="tx1"/>
          </a:fontRef>
        </p:style>
      </p:cxnSp>
      <p:cxnSp>
        <p:nvCxnSpPr>
          <p:cNvPr id="204" name="직선 연결선 203">
            <a:extLst>
              <a:ext uri="{FF2B5EF4-FFF2-40B4-BE49-F238E27FC236}">
                <a16:creationId xmlns:a16="http://schemas.microsoft.com/office/drawing/2014/main" id="{02811739-9D25-4A9D-9108-8D38AEEB83CB}"/>
              </a:ext>
            </a:extLst>
          </p:cNvPr>
          <p:cNvCxnSpPr/>
          <p:nvPr/>
        </p:nvCxnSpPr>
        <p:spPr>
          <a:xfrm flipV="1">
            <a:off x="6505836" y="2498907"/>
            <a:ext cx="5124261" cy="24485"/>
          </a:xfrm>
          <a:prstGeom prst="line">
            <a:avLst/>
          </a:prstGeom>
        </p:spPr>
        <p:style>
          <a:lnRef idx="1">
            <a:schemeClr val="accent1"/>
          </a:lnRef>
          <a:fillRef idx="0">
            <a:schemeClr val="accent1"/>
          </a:fillRef>
          <a:effectRef idx="0">
            <a:schemeClr val="accent1"/>
          </a:effectRef>
          <a:fontRef idx="minor">
            <a:schemeClr val="tx1"/>
          </a:fontRef>
        </p:style>
      </p:cxnSp>
      <p:sp>
        <p:nvSpPr>
          <p:cNvPr id="205" name="TextBox 204">
            <a:extLst>
              <a:ext uri="{FF2B5EF4-FFF2-40B4-BE49-F238E27FC236}">
                <a16:creationId xmlns:a16="http://schemas.microsoft.com/office/drawing/2014/main" id="{3CBCAD15-7541-45F8-8FAB-15CF6705EF8F}"/>
              </a:ext>
            </a:extLst>
          </p:cNvPr>
          <p:cNvSpPr txBox="1"/>
          <p:nvPr/>
        </p:nvSpPr>
        <p:spPr>
          <a:xfrm>
            <a:off x="6346631" y="1335852"/>
            <a:ext cx="3534476" cy="246221"/>
          </a:xfrm>
          <a:prstGeom prst="rect">
            <a:avLst/>
          </a:prstGeom>
          <a:noFill/>
        </p:spPr>
        <p:txBody>
          <a:bodyPr wrap="square">
            <a:spAutoFit/>
          </a:bodyPr>
          <a:lstStyle/>
          <a:p>
            <a:pPr algn="ctr" defTabSz="914355" latinLnBrk="0">
              <a:defRPr/>
            </a:pPr>
            <a:r>
              <a:rPr kumimoji="0" lang="fi-FI" altLang="ko-KR" sz="1000" b="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SIP Exchange Delay = T2 + T4 + T5 + T6 + T7 + T8 + T9</a:t>
            </a:r>
          </a:p>
        </p:txBody>
      </p:sp>
      <p:sp>
        <p:nvSpPr>
          <p:cNvPr id="206" name="TextBox 205">
            <a:extLst>
              <a:ext uri="{FF2B5EF4-FFF2-40B4-BE49-F238E27FC236}">
                <a16:creationId xmlns:a16="http://schemas.microsoft.com/office/drawing/2014/main" id="{C006F869-E101-4E8B-96F4-9435AC80CDCC}"/>
              </a:ext>
            </a:extLst>
          </p:cNvPr>
          <p:cNvSpPr txBox="1"/>
          <p:nvPr/>
        </p:nvSpPr>
        <p:spPr>
          <a:xfrm>
            <a:off x="10501199" y="2174644"/>
            <a:ext cx="1496067" cy="400110"/>
          </a:xfrm>
          <a:prstGeom prst="rect">
            <a:avLst/>
          </a:prstGeom>
          <a:noFill/>
        </p:spPr>
        <p:txBody>
          <a:bodyPr wrap="square" rtlCol="0">
            <a:spAutoFit/>
          </a:bodyPr>
          <a:lstStyle/>
          <a:p>
            <a:r>
              <a:rPr lang="en-US" altLang="ko-KR" sz="1000" b="1" dirty="0">
                <a:solidFill>
                  <a:schemeClr val="accent1"/>
                </a:solidFill>
              </a:rPr>
              <a:t>SIP Exchange Delay</a:t>
            </a:r>
          </a:p>
          <a:p>
            <a:r>
              <a:rPr lang="en-US" altLang="ko-KR" sz="1000" b="1" dirty="0">
                <a:solidFill>
                  <a:schemeClr val="accent1"/>
                </a:solidFill>
              </a:rPr>
              <a:t>(for SIP INVITE)</a:t>
            </a:r>
            <a:endParaRPr lang="ko-KR" altLang="en-US" sz="1000" b="1" dirty="0">
              <a:solidFill>
                <a:schemeClr val="accent1"/>
              </a:solidFill>
            </a:endParaRPr>
          </a:p>
        </p:txBody>
      </p:sp>
      <p:graphicFrame>
        <p:nvGraphicFramePr>
          <p:cNvPr id="208" name="내용 개체 틀 4">
            <a:extLst>
              <a:ext uri="{FF2B5EF4-FFF2-40B4-BE49-F238E27FC236}">
                <a16:creationId xmlns:a16="http://schemas.microsoft.com/office/drawing/2014/main" id="{2D99DE93-BBC1-4C79-9877-4E5DB86FFD67}"/>
              </a:ext>
            </a:extLst>
          </p:cNvPr>
          <p:cNvGraphicFramePr>
            <a:graphicFrameLocks/>
          </p:cNvGraphicFramePr>
          <p:nvPr>
            <p:extLst>
              <p:ext uri="{D42A27DB-BD31-4B8C-83A1-F6EECF244321}">
                <p14:modId xmlns:p14="http://schemas.microsoft.com/office/powerpoint/2010/main" val="3961515128"/>
              </p:ext>
            </p:extLst>
          </p:nvPr>
        </p:nvGraphicFramePr>
        <p:xfrm>
          <a:off x="6627169" y="4006204"/>
          <a:ext cx="5182610" cy="1867961"/>
        </p:xfrm>
        <a:graphic>
          <a:graphicData uri="http://schemas.openxmlformats.org/drawingml/2006/table">
            <a:tbl>
              <a:tblPr firstRow="1" bandRow="1">
                <a:tableStyleId>{7E9639D4-E3E2-4D34-9284-5A2195B3D0D7}</a:tableStyleId>
              </a:tblPr>
              <a:tblGrid>
                <a:gridCol w="1428895">
                  <a:extLst>
                    <a:ext uri="{9D8B030D-6E8A-4147-A177-3AD203B41FA5}">
                      <a16:colId xmlns:a16="http://schemas.microsoft.com/office/drawing/2014/main" val="1145681738"/>
                    </a:ext>
                  </a:extLst>
                </a:gridCol>
                <a:gridCol w="2405499">
                  <a:extLst>
                    <a:ext uri="{9D8B030D-6E8A-4147-A177-3AD203B41FA5}">
                      <a16:colId xmlns:a16="http://schemas.microsoft.com/office/drawing/2014/main" val="131911642"/>
                    </a:ext>
                  </a:extLst>
                </a:gridCol>
                <a:gridCol w="1348216">
                  <a:extLst>
                    <a:ext uri="{9D8B030D-6E8A-4147-A177-3AD203B41FA5}">
                      <a16:colId xmlns:a16="http://schemas.microsoft.com/office/drawing/2014/main" val="1214198928"/>
                    </a:ext>
                  </a:extLst>
                </a:gridCol>
              </a:tblGrid>
              <a:tr h="289569">
                <a:tc>
                  <a:txBody>
                    <a:bodyPr/>
                    <a:lstStyle/>
                    <a:p>
                      <a:pPr latinLnBrk="1"/>
                      <a:r>
                        <a:rPr lang="en-US" altLang="ko-KR" sz="1200" dirty="0">
                          <a:latin typeface="Calibri" panose="020F0502020204030204" pitchFamily="34" charset="0"/>
                          <a:cs typeface="Calibri" panose="020F0502020204030204" pitchFamily="34" charset="0"/>
                        </a:rPr>
                        <a:t>Direction</a:t>
                      </a:r>
                      <a:endParaRPr lang="ko-KR" altLang="en-US" sz="1200" dirty="0">
                        <a:latin typeface="Calibri" panose="020F0502020204030204" pitchFamily="34" charset="0"/>
                        <a:cs typeface="Calibri" panose="020F0502020204030204" pitchFamily="34" charset="0"/>
                      </a:endParaRPr>
                    </a:p>
                  </a:txBody>
                  <a:tcPr/>
                </a:tc>
                <a:tc>
                  <a:txBody>
                    <a:bodyPr/>
                    <a:lstStyle/>
                    <a:p>
                      <a:pPr latinLnBrk="1"/>
                      <a:r>
                        <a:rPr lang="en-US" altLang="ko-KR" sz="1200" dirty="0">
                          <a:latin typeface="Calibri" panose="020F0502020204030204" pitchFamily="34" charset="0"/>
                          <a:cs typeface="Calibri" panose="020F0502020204030204" pitchFamily="34" charset="0"/>
                        </a:rPr>
                        <a:t>SIP Message</a:t>
                      </a:r>
                      <a:endParaRPr lang="ko-KR" altLang="en-US" sz="1200" dirty="0">
                        <a:latin typeface="Calibri" panose="020F0502020204030204" pitchFamily="34" charset="0"/>
                        <a:cs typeface="Calibri" panose="020F0502020204030204" pitchFamily="34" charset="0"/>
                      </a:endParaRPr>
                    </a:p>
                  </a:txBody>
                  <a:tcPr/>
                </a:tc>
                <a:tc>
                  <a:txBody>
                    <a:bodyPr/>
                    <a:lstStyle/>
                    <a:p>
                      <a:pPr latinLnBrk="1"/>
                      <a:r>
                        <a:rPr lang="en-US" altLang="ko-KR" sz="1200" dirty="0">
                          <a:latin typeface="Calibri" panose="020F0502020204030204" pitchFamily="34" charset="0"/>
                          <a:cs typeface="Calibri" panose="020F0502020204030204" pitchFamily="34" charset="0"/>
                        </a:rPr>
                        <a:t>size</a:t>
                      </a:r>
                    </a:p>
                  </a:txBody>
                  <a:tcPr/>
                </a:tc>
                <a:extLst>
                  <a:ext uri="{0D108BD9-81ED-4DB2-BD59-A6C34878D82A}">
                    <a16:rowId xmlns:a16="http://schemas.microsoft.com/office/drawing/2014/main" val="2303939974"/>
                  </a:ext>
                </a:extLst>
              </a:tr>
              <a:tr h="170335">
                <a:tc>
                  <a:txBody>
                    <a:bodyPr/>
                    <a:lstStyle/>
                    <a:p>
                      <a:pPr fontAlgn="t"/>
                      <a:r>
                        <a:rPr lang="en-US" sz="1000" b="0" dirty="0">
                          <a:effectLst/>
                          <a:latin typeface="Calibri" panose="020F0502020204030204" pitchFamily="34" charset="0"/>
                          <a:ea typeface="Calibri" panose="020F0502020204030204" pitchFamily="34" charset="0"/>
                          <a:cs typeface="Calibri" panose="020F0502020204030204" pitchFamily="34" charset="0"/>
                        </a:rPr>
                        <a:t>UE1 --&gt; UE2</a:t>
                      </a:r>
                    </a:p>
                  </a:txBody>
                  <a:tcPr marL="54392" marR="54392" marT="27196" marB="27196" anchor="ctr"/>
                </a:tc>
                <a:tc>
                  <a:txBody>
                    <a:bodyPr/>
                    <a:lstStyle/>
                    <a:p>
                      <a:pPr latinLnBrk="1"/>
                      <a:r>
                        <a:rPr lang="en-US" altLang="ko-KR" sz="1000" dirty="0">
                          <a:latin typeface="Calibri" panose="020F0502020204030204" pitchFamily="34" charset="0"/>
                          <a:ea typeface="Calibri" panose="020F0502020204030204" pitchFamily="34" charset="0"/>
                          <a:cs typeface="Calibri" panose="020F0502020204030204" pitchFamily="34" charset="0"/>
                        </a:rPr>
                        <a:t>INVITE [</a:t>
                      </a:r>
                      <a:r>
                        <a:rPr lang="en-US" altLang="ko-KR" sz="1000" dirty="0" err="1">
                          <a:latin typeface="Calibri" panose="020F0502020204030204" pitchFamily="34" charset="0"/>
                          <a:ea typeface="Calibri" panose="020F0502020204030204" pitchFamily="34" charset="0"/>
                          <a:cs typeface="Calibri" panose="020F0502020204030204" pitchFamily="34" charset="0"/>
                        </a:rPr>
                        <a:t>CSeq</a:t>
                      </a:r>
                      <a:r>
                        <a:rPr lang="en-US" altLang="ko-KR" sz="1000" dirty="0">
                          <a:latin typeface="Calibri" panose="020F0502020204030204" pitchFamily="34" charset="0"/>
                          <a:ea typeface="Calibri" panose="020F0502020204030204" pitchFamily="34" charset="0"/>
                          <a:cs typeface="Calibri" panose="020F0502020204030204" pitchFamily="34" charset="0"/>
                        </a:rPr>
                        <a:t>: 1 INVITE] </a:t>
                      </a:r>
                      <a:endParaRPr lang="ko-KR" altLang="en-US" sz="1000" dirty="0">
                        <a:latin typeface="Calibri" panose="020F0502020204030204" pitchFamily="34" charset="0"/>
                        <a:cs typeface="Calibri" panose="020F0502020204030204" pitchFamily="34" charset="0"/>
                      </a:endParaRPr>
                    </a:p>
                  </a:txBody>
                  <a:tcPr/>
                </a:tc>
                <a:tc>
                  <a:txBody>
                    <a:bodyPr/>
                    <a:lstStyle/>
                    <a:p>
                      <a:pPr fontAlgn="t"/>
                      <a:r>
                        <a:rPr lang="en-US" altLang="ko-KR" sz="1000" dirty="0">
                          <a:effectLst/>
                          <a:latin typeface="Calibri" panose="020F0502020204030204" pitchFamily="34" charset="0"/>
                          <a:ea typeface="Calibri" panose="020F0502020204030204" pitchFamily="34" charset="0"/>
                          <a:cs typeface="Calibri" panose="020F0502020204030204" pitchFamily="34" charset="0"/>
                        </a:rPr>
                        <a:t>1703</a:t>
                      </a:r>
                      <a:endParaRPr lang="ko-KR" altLang="en-US" sz="1000" dirty="0">
                        <a:effectLst/>
                        <a:latin typeface="Calibri" panose="020F0502020204030204" pitchFamily="34" charset="0"/>
                        <a:ea typeface="+mn-ea"/>
                        <a:cs typeface="Calibri" panose="020F0502020204030204" pitchFamily="34" charset="0"/>
                      </a:endParaRPr>
                    </a:p>
                  </a:txBody>
                  <a:tcPr marL="54392" marR="54392" marT="27196" marB="27196" anchor="ctr"/>
                </a:tc>
                <a:extLst>
                  <a:ext uri="{0D108BD9-81ED-4DB2-BD59-A6C34878D82A}">
                    <a16:rowId xmlns:a16="http://schemas.microsoft.com/office/drawing/2014/main" val="833576903"/>
                  </a:ext>
                </a:extLst>
              </a:tr>
              <a:tr h="170335">
                <a:tc>
                  <a:txBody>
                    <a:bodyPr/>
                    <a:lstStyle/>
                    <a:p>
                      <a:pPr fontAlgn="t"/>
                      <a:r>
                        <a:rPr lang="en-US" sz="1000" b="0" dirty="0">
                          <a:effectLst/>
                          <a:latin typeface="Calibri" panose="020F0502020204030204" pitchFamily="34" charset="0"/>
                          <a:ea typeface="Calibri" panose="020F0502020204030204" pitchFamily="34" charset="0"/>
                          <a:cs typeface="Calibri" panose="020F0502020204030204" pitchFamily="34" charset="0"/>
                        </a:rPr>
                        <a:t>UE1 &lt;-- Network</a:t>
                      </a:r>
                    </a:p>
                  </a:txBody>
                  <a:tcPr marL="54392" marR="54392" marT="27196" marB="27196" anchor="ctr"/>
                </a:tc>
                <a:tc>
                  <a:txBody>
                    <a:bodyPr/>
                    <a:lstStyle/>
                    <a:p>
                      <a:pPr latinLnBrk="1"/>
                      <a:r>
                        <a:rPr lang="en-US" altLang="ko-KR" sz="1000" dirty="0">
                          <a:latin typeface="Calibri" panose="020F0502020204030204" pitchFamily="34" charset="0"/>
                          <a:ea typeface="Calibri" panose="020F0502020204030204" pitchFamily="34" charset="0"/>
                          <a:cs typeface="Calibri" panose="020F0502020204030204" pitchFamily="34" charset="0"/>
                        </a:rPr>
                        <a:t>100 Trying [</a:t>
                      </a:r>
                      <a:r>
                        <a:rPr lang="en-US" altLang="ko-KR" sz="1000" dirty="0" err="1">
                          <a:latin typeface="Calibri" panose="020F0502020204030204" pitchFamily="34" charset="0"/>
                          <a:ea typeface="Calibri" panose="020F0502020204030204" pitchFamily="34" charset="0"/>
                          <a:cs typeface="Calibri" panose="020F0502020204030204" pitchFamily="34" charset="0"/>
                        </a:rPr>
                        <a:t>CSeq</a:t>
                      </a:r>
                      <a:r>
                        <a:rPr lang="en-US" altLang="ko-KR" sz="1000" dirty="0">
                          <a:latin typeface="Calibri" panose="020F0502020204030204" pitchFamily="34" charset="0"/>
                          <a:ea typeface="Calibri" panose="020F0502020204030204" pitchFamily="34" charset="0"/>
                          <a:cs typeface="Calibri" panose="020F0502020204030204" pitchFamily="34" charset="0"/>
                        </a:rPr>
                        <a:t>: 1 INVITE]</a:t>
                      </a:r>
                      <a:endParaRPr lang="ko-KR" altLang="en-US" sz="1000" dirty="0">
                        <a:latin typeface="Calibri" panose="020F0502020204030204" pitchFamily="34" charset="0"/>
                        <a:cs typeface="Calibri" panose="020F0502020204030204" pitchFamily="34" charset="0"/>
                      </a:endParaRPr>
                    </a:p>
                  </a:txBody>
                  <a:tcPr/>
                </a:tc>
                <a:tc>
                  <a:txBody>
                    <a:bodyPr/>
                    <a:lstStyle/>
                    <a:p>
                      <a:pPr fontAlgn="t"/>
                      <a:r>
                        <a:rPr lang="en-US" altLang="ko-KR" sz="1000" dirty="0">
                          <a:effectLst/>
                          <a:latin typeface="Calibri" panose="020F0502020204030204" pitchFamily="34" charset="0"/>
                          <a:ea typeface="Calibri" panose="020F0502020204030204" pitchFamily="34" charset="0"/>
                          <a:cs typeface="Calibri" panose="020F0502020204030204" pitchFamily="34" charset="0"/>
                        </a:rPr>
                        <a:t>333</a:t>
                      </a:r>
                      <a:endParaRPr lang="ko-KR" altLang="en-US" sz="1000" dirty="0">
                        <a:effectLst/>
                        <a:latin typeface="Calibri" panose="020F0502020204030204" pitchFamily="34" charset="0"/>
                        <a:ea typeface="+mn-ea"/>
                        <a:cs typeface="Calibri" panose="020F0502020204030204" pitchFamily="34" charset="0"/>
                      </a:endParaRPr>
                    </a:p>
                  </a:txBody>
                  <a:tcPr marL="54392" marR="54392" marT="27196" marB="27196" anchor="ctr"/>
                </a:tc>
                <a:extLst>
                  <a:ext uri="{0D108BD9-81ED-4DB2-BD59-A6C34878D82A}">
                    <a16:rowId xmlns:a16="http://schemas.microsoft.com/office/drawing/2014/main" val="2789042932"/>
                  </a:ext>
                </a:extLst>
              </a:tr>
              <a:tr h="170335">
                <a:tc>
                  <a:txBody>
                    <a:bodyPr/>
                    <a:lstStyle/>
                    <a:p>
                      <a:pPr fontAlgn="t"/>
                      <a:r>
                        <a:rPr lang="en-US" sz="1000" b="0" dirty="0">
                          <a:effectLst/>
                          <a:latin typeface="Calibri" panose="020F0502020204030204" pitchFamily="34" charset="0"/>
                          <a:ea typeface="Calibri" panose="020F0502020204030204" pitchFamily="34" charset="0"/>
                          <a:cs typeface="Calibri" panose="020F0502020204030204" pitchFamily="34" charset="0"/>
                        </a:rPr>
                        <a:t>UE1 &lt;-- UE2</a:t>
                      </a:r>
                    </a:p>
                  </a:txBody>
                  <a:tcPr marL="54392" marR="54392" marT="27196" marB="27196" anchor="ctr"/>
                </a:tc>
                <a:tc>
                  <a:txBody>
                    <a:bodyPr/>
                    <a:lstStyle/>
                    <a:p>
                      <a:pPr latinLnBrk="1"/>
                      <a:r>
                        <a:rPr lang="en-US" altLang="ko-KR" sz="1000" dirty="0">
                          <a:latin typeface="Calibri" panose="020F0502020204030204" pitchFamily="34" charset="0"/>
                          <a:ea typeface="Calibri" panose="020F0502020204030204" pitchFamily="34" charset="0"/>
                          <a:cs typeface="Calibri" panose="020F0502020204030204" pitchFamily="34" charset="0"/>
                        </a:rPr>
                        <a:t>180 Ringing [</a:t>
                      </a:r>
                      <a:r>
                        <a:rPr lang="en-US" altLang="ko-KR" sz="1000" dirty="0" err="1">
                          <a:latin typeface="Calibri" panose="020F0502020204030204" pitchFamily="34" charset="0"/>
                          <a:ea typeface="Calibri" panose="020F0502020204030204" pitchFamily="34" charset="0"/>
                          <a:cs typeface="Calibri" panose="020F0502020204030204" pitchFamily="34" charset="0"/>
                        </a:rPr>
                        <a:t>CSeq</a:t>
                      </a:r>
                      <a:r>
                        <a:rPr lang="en-US" altLang="ko-KR" sz="1000" dirty="0">
                          <a:latin typeface="Calibri" panose="020F0502020204030204" pitchFamily="34" charset="0"/>
                          <a:ea typeface="Calibri" panose="020F0502020204030204" pitchFamily="34" charset="0"/>
                          <a:cs typeface="Calibri" panose="020F0502020204030204" pitchFamily="34" charset="0"/>
                        </a:rPr>
                        <a:t>: 1 INVITE]</a:t>
                      </a:r>
                      <a:endParaRPr lang="ko-KR" altLang="en-US" sz="1000" dirty="0">
                        <a:latin typeface="Calibri" panose="020F0502020204030204" pitchFamily="34" charset="0"/>
                        <a:cs typeface="Calibri" panose="020F0502020204030204" pitchFamily="34" charset="0"/>
                      </a:endParaRPr>
                    </a:p>
                  </a:txBody>
                  <a:tcPr/>
                </a:tc>
                <a:tc>
                  <a:txBody>
                    <a:bodyPr/>
                    <a:lstStyle/>
                    <a:p>
                      <a:pPr fontAlgn="t"/>
                      <a:r>
                        <a:rPr lang="en-US" altLang="ko-KR" sz="1000" dirty="0">
                          <a:effectLst/>
                          <a:latin typeface="Calibri" panose="020F0502020204030204" pitchFamily="34" charset="0"/>
                          <a:ea typeface="Calibri" panose="020F0502020204030204" pitchFamily="34" charset="0"/>
                          <a:cs typeface="Calibri" panose="020F0502020204030204" pitchFamily="34" charset="0"/>
                        </a:rPr>
                        <a:t>560</a:t>
                      </a:r>
                      <a:endParaRPr lang="ko-KR" altLang="en-US" sz="1000" dirty="0">
                        <a:effectLst/>
                        <a:latin typeface="Calibri" panose="020F0502020204030204" pitchFamily="34" charset="0"/>
                        <a:ea typeface="+mn-ea"/>
                        <a:cs typeface="Calibri" panose="020F0502020204030204" pitchFamily="34" charset="0"/>
                      </a:endParaRPr>
                    </a:p>
                  </a:txBody>
                  <a:tcPr marL="54392" marR="54392" marT="27196" marB="27196" anchor="ctr"/>
                </a:tc>
                <a:extLst>
                  <a:ext uri="{0D108BD9-81ED-4DB2-BD59-A6C34878D82A}">
                    <a16:rowId xmlns:a16="http://schemas.microsoft.com/office/drawing/2014/main" val="1205385300"/>
                  </a:ext>
                </a:extLst>
              </a:tr>
              <a:tr h="170335">
                <a:tc>
                  <a:txBody>
                    <a:bodyPr/>
                    <a:lstStyle/>
                    <a:p>
                      <a:pPr fontAlgn="t"/>
                      <a:r>
                        <a:rPr lang="it-IT" altLang="ko-KR" sz="1000" dirty="0">
                          <a:latin typeface="Calibri" panose="020F0502020204030204" pitchFamily="34" charset="0"/>
                          <a:ea typeface="Calibri" panose="020F0502020204030204" pitchFamily="34" charset="0"/>
                          <a:cs typeface="Calibri" panose="020F0502020204030204" pitchFamily="34" charset="0"/>
                        </a:rPr>
                        <a:t>UE1 &lt;-- UE2</a:t>
                      </a:r>
                      <a:endParaRPr lang="pl-PL" sz="1000" b="0" dirty="0">
                        <a:effectLst/>
                        <a:latin typeface="Calibri" panose="020F0502020204030204" pitchFamily="34" charset="0"/>
                        <a:ea typeface="Calibri" panose="020F0502020204030204" pitchFamily="34" charset="0"/>
                        <a:cs typeface="Calibri" panose="020F0502020204030204" pitchFamily="34" charset="0"/>
                      </a:endParaRPr>
                    </a:p>
                  </a:txBody>
                  <a:tcPr marL="54392" marR="54392" marT="27196" marB="27196" anchor="ctr"/>
                </a:tc>
                <a:tc>
                  <a:txBody>
                    <a:bodyPr/>
                    <a:lstStyle/>
                    <a:p>
                      <a:pPr latinLnBrk="1"/>
                      <a:r>
                        <a:rPr lang="it-IT" altLang="ko-KR" sz="1000" dirty="0">
                          <a:latin typeface="Calibri" panose="020F0502020204030204" pitchFamily="34" charset="0"/>
                          <a:ea typeface="Calibri" panose="020F0502020204030204" pitchFamily="34" charset="0"/>
                          <a:cs typeface="Calibri" panose="020F0502020204030204" pitchFamily="34" charset="0"/>
                        </a:rPr>
                        <a:t>200 OK [CSeq: 1 INVITE]</a:t>
                      </a:r>
                    </a:p>
                  </a:txBody>
                  <a:tcPr/>
                </a:tc>
                <a:tc>
                  <a:txBody>
                    <a:bodyPr/>
                    <a:lstStyle/>
                    <a:p>
                      <a:pPr fontAlgn="t"/>
                      <a:r>
                        <a:rPr lang="en-US" altLang="ko-KR" sz="1000" dirty="0">
                          <a:effectLst/>
                          <a:latin typeface="Calibri" panose="020F0502020204030204" pitchFamily="34" charset="0"/>
                          <a:ea typeface="Calibri" panose="020F0502020204030204" pitchFamily="34" charset="0"/>
                          <a:cs typeface="Calibri" panose="020F0502020204030204" pitchFamily="34" charset="0"/>
                        </a:rPr>
                        <a:t>1377</a:t>
                      </a:r>
                      <a:endParaRPr lang="ko-KR" altLang="en-US" sz="1000" dirty="0">
                        <a:effectLst/>
                        <a:latin typeface="Calibri" panose="020F0502020204030204" pitchFamily="34" charset="0"/>
                        <a:ea typeface="+mn-ea"/>
                        <a:cs typeface="Calibri" panose="020F0502020204030204" pitchFamily="34" charset="0"/>
                      </a:endParaRPr>
                    </a:p>
                  </a:txBody>
                  <a:tcPr marL="54392" marR="54392" marT="27196" marB="27196" anchor="ctr"/>
                </a:tc>
                <a:extLst>
                  <a:ext uri="{0D108BD9-81ED-4DB2-BD59-A6C34878D82A}">
                    <a16:rowId xmlns:a16="http://schemas.microsoft.com/office/drawing/2014/main" val="3004915734"/>
                  </a:ext>
                </a:extLst>
              </a:tr>
              <a:tr h="170335">
                <a:tc>
                  <a:txBody>
                    <a:bodyPr/>
                    <a:lstStyle/>
                    <a:p>
                      <a:pPr fontAlgn="t"/>
                      <a:r>
                        <a:rPr lang="it-IT" altLang="ko-KR" sz="1000" dirty="0">
                          <a:latin typeface="Calibri" panose="020F0502020204030204" pitchFamily="34" charset="0"/>
                          <a:ea typeface="Calibri" panose="020F0502020204030204" pitchFamily="34" charset="0"/>
                          <a:cs typeface="Calibri" panose="020F0502020204030204" pitchFamily="34" charset="0"/>
                        </a:rPr>
                        <a:t>UE1 --&gt; UE2</a:t>
                      </a:r>
                      <a:endParaRPr lang="pl-PL" sz="1000" b="0" dirty="0">
                        <a:effectLst/>
                        <a:latin typeface="Calibri" panose="020F0502020204030204" pitchFamily="34" charset="0"/>
                        <a:ea typeface="Calibri" panose="020F0502020204030204" pitchFamily="34" charset="0"/>
                        <a:cs typeface="Calibri" panose="020F0502020204030204" pitchFamily="34" charset="0"/>
                      </a:endParaRPr>
                    </a:p>
                  </a:txBody>
                  <a:tcPr marL="54392" marR="54392" marT="27196" marB="27196" anchor="ctr"/>
                </a:tc>
                <a:tc>
                  <a:txBody>
                    <a:bodyPr/>
                    <a:lstStyle/>
                    <a:p>
                      <a:pPr latinLnBrk="1"/>
                      <a:r>
                        <a:rPr lang="it-IT" altLang="ko-KR" sz="1000" dirty="0">
                          <a:latin typeface="Calibri" panose="020F0502020204030204" pitchFamily="34" charset="0"/>
                          <a:ea typeface="Calibri" panose="020F0502020204030204" pitchFamily="34" charset="0"/>
                          <a:cs typeface="Calibri" panose="020F0502020204030204" pitchFamily="34" charset="0"/>
                        </a:rPr>
                        <a:t>ACK [CSeq: 1 ACK]</a:t>
                      </a:r>
                    </a:p>
                  </a:txBody>
                  <a:tcPr/>
                </a:tc>
                <a:tc>
                  <a:txBody>
                    <a:bodyPr/>
                    <a:lstStyle/>
                    <a:p>
                      <a:pPr fontAlgn="t"/>
                      <a:r>
                        <a:rPr lang="en-US" altLang="ko-KR" sz="1000" dirty="0">
                          <a:effectLst/>
                          <a:latin typeface="Calibri" panose="020F0502020204030204" pitchFamily="34" charset="0"/>
                          <a:ea typeface="Calibri" panose="020F0502020204030204" pitchFamily="34" charset="0"/>
                          <a:cs typeface="Calibri" panose="020F0502020204030204" pitchFamily="34" charset="0"/>
                        </a:rPr>
                        <a:t>569</a:t>
                      </a:r>
                      <a:endParaRPr lang="ko-KR" altLang="en-US" sz="1000" dirty="0">
                        <a:effectLst/>
                        <a:latin typeface="Calibri" panose="020F0502020204030204" pitchFamily="34" charset="0"/>
                        <a:ea typeface="+mn-ea"/>
                        <a:cs typeface="Calibri" panose="020F0502020204030204" pitchFamily="34" charset="0"/>
                      </a:endParaRPr>
                    </a:p>
                  </a:txBody>
                  <a:tcPr marL="54392" marR="54392" marT="27196" marB="27196" anchor="ctr"/>
                </a:tc>
                <a:extLst>
                  <a:ext uri="{0D108BD9-81ED-4DB2-BD59-A6C34878D82A}">
                    <a16:rowId xmlns:a16="http://schemas.microsoft.com/office/drawing/2014/main" val="3124954056"/>
                  </a:ext>
                </a:extLst>
              </a:tr>
              <a:tr h="170335">
                <a:tc gridSpan="3">
                  <a:txBody>
                    <a:bodyPr/>
                    <a:lstStyle/>
                    <a:p>
                      <a:pPr fontAlgn="t"/>
                      <a:r>
                        <a:rPr lang="en-US" sz="1000" b="0" dirty="0">
                          <a:effectLst/>
                          <a:latin typeface="Calibri" panose="020F0502020204030204" pitchFamily="34" charset="0"/>
                          <a:ea typeface="Calibri" panose="020F0502020204030204" pitchFamily="34" charset="0"/>
                          <a:cs typeface="Calibri" panose="020F0502020204030204" pitchFamily="34" charset="0"/>
                        </a:rPr>
                        <a:t>SIP message size are based on the log file of SIP message exchanges captured in the device connecting one of Korean operators</a:t>
                      </a:r>
                      <a:endParaRPr lang="pl-PL" sz="1000" b="0" dirty="0">
                        <a:effectLst/>
                        <a:latin typeface="Calibri" panose="020F0502020204030204" pitchFamily="34" charset="0"/>
                        <a:ea typeface="Calibri" panose="020F0502020204030204" pitchFamily="34" charset="0"/>
                        <a:cs typeface="Calibri" panose="020F0502020204030204" pitchFamily="34" charset="0"/>
                      </a:endParaRPr>
                    </a:p>
                  </a:txBody>
                  <a:tcPr marL="54392" marR="54392" marT="27196" marB="27196" anchor="ctr"/>
                </a:tc>
                <a:tc hMerge="1">
                  <a:txBody>
                    <a:bodyPr/>
                    <a:lstStyle/>
                    <a:p>
                      <a:pPr latinLnBrk="1"/>
                      <a:endParaRPr lang="it-IT" altLang="ko-KR" sz="1000" dirty="0">
                        <a:latin typeface="Calibri" panose="020F0502020204030204" pitchFamily="34" charset="0"/>
                        <a:ea typeface="Calibri" panose="020F0502020204030204" pitchFamily="34" charset="0"/>
                        <a:cs typeface="Calibri" panose="020F0502020204030204" pitchFamily="34" charset="0"/>
                      </a:endParaRPr>
                    </a:p>
                  </a:txBody>
                  <a:tcPr/>
                </a:tc>
                <a:tc hMerge="1">
                  <a:txBody>
                    <a:bodyPr/>
                    <a:lstStyle/>
                    <a:p>
                      <a:pPr fontAlgn="t"/>
                      <a:endParaRPr lang="ko-KR" altLang="en-US" sz="1000" dirty="0">
                        <a:effectLst/>
                        <a:latin typeface="Calibri" panose="020F0502020204030204" pitchFamily="34" charset="0"/>
                        <a:ea typeface="+mn-ea"/>
                        <a:cs typeface="Calibri" panose="020F0502020204030204" pitchFamily="34" charset="0"/>
                      </a:endParaRPr>
                    </a:p>
                  </a:txBody>
                  <a:tcPr marL="54392" marR="54392" marT="27196" marB="27196" anchor="ctr"/>
                </a:tc>
                <a:extLst>
                  <a:ext uri="{0D108BD9-81ED-4DB2-BD59-A6C34878D82A}">
                    <a16:rowId xmlns:a16="http://schemas.microsoft.com/office/drawing/2014/main" val="2841859290"/>
                  </a:ext>
                </a:extLst>
              </a:tr>
            </a:tbl>
          </a:graphicData>
        </a:graphic>
      </p:graphicFrame>
      <p:cxnSp>
        <p:nvCxnSpPr>
          <p:cNvPr id="49" name="직선 화살표 연결선 48">
            <a:extLst>
              <a:ext uri="{FF2B5EF4-FFF2-40B4-BE49-F238E27FC236}">
                <a16:creationId xmlns:a16="http://schemas.microsoft.com/office/drawing/2014/main" id="{1BDC8C11-1E28-4476-9D2C-A5448D5BF10D}"/>
              </a:ext>
            </a:extLst>
          </p:cNvPr>
          <p:cNvCxnSpPr>
            <a:cxnSpLocks/>
          </p:cNvCxnSpPr>
          <p:nvPr/>
        </p:nvCxnSpPr>
        <p:spPr>
          <a:xfrm flipH="1">
            <a:off x="8610905" y="2666908"/>
            <a:ext cx="1949104" cy="1"/>
          </a:xfrm>
          <a:prstGeom prst="straightConnector1">
            <a:avLst/>
          </a:prstGeom>
          <a:ln>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1" name="직선 화살표 연결선 50">
            <a:extLst>
              <a:ext uri="{FF2B5EF4-FFF2-40B4-BE49-F238E27FC236}">
                <a16:creationId xmlns:a16="http://schemas.microsoft.com/office/drawing/2014/main" id="{921396CB-0579-4FBF-B892-8D9A1902E0C2}"/>
              </a:ext>
            </a:extLst>
          </p:cNvPr>
          <p:cNvCxnSpPr>
            <a:cxnSpLocks/>
          </p:cNvCxnSpPr>
          <p:nvPr/>
        </p:nvCxnSpPr>
        <p:spPr>
          <a:xfrm flipH="1">
            <a:off x="6656626" y="2683369"/>
            <a:ext cx="1951078" cy="28876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id="{88617A8E-2106-4CCE-B79D-8A0DEEA8DACD}"/>
              </a:ext>
            </a:extLst>
          </p:cNvPr>
          <p:cNvSpPr txBox="1"/>
          <p:nvPr/>
        </p:nvSpPr>
        <p:spPr>
          <a:xfrm>
            <a:off x="6879914" y="2999194"/>
            <a:ext cx="1458055" cy="246221"/>
          </a:xfrm>
          <a:prstGeom prst="rect">
            <a:avLst/>
          </a:prstGeom>
          <a:solidFill>
            <a:schemeClr val="accent2">
              <a:lumMod val="20000"/>
              <a:lumOff val="80000"/>
            </a:schemeClr>
          </a:solidFill>
          <a:ln>
            <a:solidFill>
              <a:schemeClr val="tx1"/>
            </a:solidFill>
          </a:ln>
        </p:spPr>
        <p:txBody>
          <a:bodyPr wrap="square" rtlCol="0">
            <a:spAutoFit/>
          </a:bodyPr>
          <a:lstStyle/>
          <a:p>
            <a:pPr algn="ctr"/>
            <a:r>
              <a:rPr lang="en-US" altLang="ko-KR" sz="1000" dirty="0"/>
              <a:t>SIP 180 Ringing</a:t>
            </a:r>
            <a:endParaRPr lang="ko-KR" altLang="en-US" sz="1000" dirty="0"/>
          </a:p>
        </p:txBody>
      </p:sp>
      <p:sp>
        <p:nvSpPr>
          <p:cNvPr id="56" name="TextBox 55">
            <a:extLst>
              <a:ext uri="{FF2B5EF4-FFF2-40B4-BE49-F238E27FC236}">
                <a16:creationId xmlns:a16="http://schemas.microsoft.com/office/drawing/2014/main" id="{B18606D5-4C2E-4ED7-ACB1-B12F78E2BA1A}"/>
              </a:ext>
            </a:extLst>
          </p:cNvPr>
          <p:cNvSpPr txBox="1"/>
          <p:nvPr/>
        </p:nvSpPr>
        <p:spPr>
          <a:xfrm>
            <a:off x="6867671" y="2598274"/>
            <a:ext cx="1458055" cy="246221"/>
          </a:xfrm>
          <a:prstGeom prst="rect">
            <a:avLst/>
          </a:prstGeom>
          <a:solidFill>
            <a:schemeClr val="accent2">
              <a:lumMod val="20000"/>
              <a:lumOff val="80000"/>
            </a:schemeClr>
          </a:solidFill>
          <a:ln>
            <a:solidFill>
              <a:schemeClr val="tx1"/>
            </a:solidFill>
          </a:ln>
        </p:spPr>
        <p:txBody>
          <a:bodyPr wrap="square" rtlCol="0">
            <a:spAutoFit/>
          </a:bodyPr>
          <a:lstStyle/>
          <a:p>
            <a:pPr algn="ctr"/>
            <a:r>
              <a:rPr lang="en-US" altLang="ko-KR" sz="1000" dirty="0"/>
              <a:t>Trying</a:t>
            </a:r>
            <a:endParaRPr lang="ko-KR" altLang="en-US" sz="1000" dirty="0"/>
          </a:p>
        </p:txBody>
      </p:sp>
    </p:spTree>
    <p:extLst>
      <p:ext uri="{BB962C8B-B14F-4D97-AF65-F5344CB8AC3E}">
        <p14:creationId xmlns:p14="http://schemas.microsoft.com/office/powerpoint/2010/main" val="18811478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7F2105-49E3-437B-3944-06C2F05117AC}"/>
            </a:ext>
          </a:extLst>
        </p:cNvPr>
        <p:cNvGrpSpPr/>
        <p:nvPr/>
      </p:nvGrpSpPr>
      <p:grpSpPr>
        <a:xfrm>
          <a:off x="0" y="0"/>
          <a:ext cx="0" cy="0"/>
          <a:chOff x="0" y="0"/>
          <a:chExt cx="0" cy="0"/>
        </a:xfrm>
      </p:grpSpPr>
      <p:sp>
        <p:nvSpPr>
          <p:cNvPr id="2" name="제목 1">
            <a:extLst>
              <a:ext uri="{FF2B5EF4-FFF2-40B4-BE49-F238E27FC236}">
                <a16:creationId xmlns:a16="http://schemas.microsoft.com/office/drawing/2014/main" id="{01DED3DE-355D-F235-A981-377657B4405A}"/>
              </a:ext>
            </a:extLst>
          </p:cNvPr>
          <p:cNvSpPr>
            <a:spLocks noGrp="1"/>
          </p:cNvSpPr>
          <p:nvPr>
            <p:ph type="title"/>
          </p:nvPr>
        </p:nvSpPr>
        <p:spPr/>
        <p:txBody>
          <a:bodyPr>
            <a:normAutofit fontScale="90000"/>
          </a:bodyPr>
          <a:lstStyle/>
          <a:p>
            <a:r>
              <a:rPr lang="en-US" altLang="ko-KR" dirty="0"/>
              <a:t>Call Setup Time Estimation: SIP Message Exchange Time</a:t>
            </a:r>
            <a:endParaRPr lang="ko-KR" altLang="en-US" dirty="0"/>
          </a:p>
        </p:txBody>
      </p:sp>
      <p:sp>
        <p:nvSpPr>
          <p:cNvPr id="4" name="슬라이드 번호 개체 틀 3">
            <a:extLst>
              <a:ext uri="{FF2B5EF4-FFF2-40B4-BE49-F238E27FC236}">
                <a16:creationId xmlns:a16="http://schemas.microsoft.com/office/drawing/2014/main" id="{2983A07E-0919-2570-0114-1D14CCB96EF2}"/>
              </a:ext>
            </a:extLst>
          </p:cNvPr>
          <p:cNvSpPr>
            <a:spLocks noGrp="1"/>
          </p:cNvSpPr>
          <p:nvPr>
            <p:ph type="sldNum" sz="quarter" idx="12"/>
          </p:nvPr>
        </p:nvSpPr>
        <p:spPr/>
        <p:txBody>
          <a:bodyPr/>
          <a:lstStyle/>
          <a:p>
            <a:fld id="{25F5DF48-2534-4513-BD43-E3E90888DDC1}" type="slidenum">
              <a:rPr lang="ko-KR" altLang="en-US" smtClean="0"/>
              <a:pPr/>
              <a:t>9</a:t>
            </a:fld>
            <a:endParaRPr lang="ko-KR" altLang="en-US" dirty="0"/>
          </a:p>
        </p:txBody>
      </p:sp>
      <p:cxnSp>
        <p:nvCxnSpPr>
          <p:cNvPr id="166" name="직선 화살표 연결선 165">
            <a:extLst>
              <a:ext uri="{FF2B5EF4-FFF2-40B4-BE49-F238E27FC236}">
                <a16:creationId xmlns:a16="http://schemas.microsoft.com/office/drawing/2014/main" id="{CD1F5806-526B-A420-9921-952B1D2B10FA}"/>
              </a:ext>
            </a:extLst>
          </p:cNvPr>
          <p:cNvCxnSpPr>
            <a:cxnSpLocks/>
          </p:cNvCxnSpPr>
          <p:nvPr/>
        </p:nvCxnSpPr>
        <p:spPr>
          <a:xfrm flipV="1">
            <a:off x="7044314" y="5018373"/>
            <a:ext cx="3755474" cy="404695"/>
          </a:xfrm>
          <a:prstGeom prst="straightConnector1">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67" name="TextBox 166">
            <a:extLst>
              <a:ext uri="{FF2B5EF4-FFF2-40B4-BE49-F238E27FC236}">
                <a16:creationId xmlns:a16="http://schemas.microsoft.com/office/drawing/2014/main" id="{0C64FCFA-D36B-5FD9-94A4-3A995CEAAB41}"/>
              </a:ext>
            </a:extLst>
          </p:cNvPr>
          <p:cNvSpPr txBox="1"/>
          <p:nvPr/>
        </p:nvSpPr>
        <p:spPr>
          <a:xfrm>
            <a:off x="8246629" y="3090887"/>
            <a:ext cx="596696" cy="246221"/>
          </a:xfrm>
          <a:prstGeom prst="rect">
            <a:avLst/>
          </a:prstGeom>
          <a:noFill/>
          <a:ln w="12700">
            <a:solidFill>
              <a:schemeClr val="tx1"/>
            </a:solidFill>
          </a:ln>
        </p:spPr>
        <p:txBody>
          <a:bodyPr wrap="square" rtlCol="0">
            <a:spAutoFit/>
          </a:bodyPr>
          <a:lstStyle/>
          <a:p>
            <a:pPr algn="ctr"/>
            <a:r>
              <a:rPr lang="en-US" altLang="ko-KR" sz="1000" dirty="0"/>
              <a:t>CSCF</a:t>
            </a:r>
            <a:endParaRPr lang="ko-KR" altLang="en-US" sz="1000" dirty="0"/>
          </a:p>
        </p:txBody>
      </p:sp>
      <p:sp>
        <p:nvSpPr>
          <p:cNvPr id="168" name="TextBox 167">
            <a:extLst>
              <a:ext uri="{FF2B5EF4-FFF2-40B4-BE49-F238E27FC236}">
                <a16:creationId xmlns:a16="http://schemas.microsoft.com/office/drawing/2014/main" id="{7000A185-5215-A370-0345-40A76C28D52F}"/>
              </a:ext>
            </a:extLst>
          </p:cNvPr>
          <p:cNvSpPr txBox="1"/>
          <p:nvPr/>
        </p:nvSpPr>
        <p:spPr>
          <a:xfrm>
            <a:off x="8996290" y="3090887"/>
            <a:ext cx="596696" cy="246221"/>
          </a:xfrm>
          <a:prstGeom prst="rect">
            <a:avLst/>
          </a:prstGeom>
          <a:noFill/>
          <a:ln w="12700">
            <a:solidFill>
              <a:schemeClr val="tx1"/>
            </a:solidFill>
          </a:ln>
        </p:spPr>
        <p:txBody>
          <a:bodyPr wrap="square" rtlCol="0">
            <a:spAutoFit/>
          </a:bodyPr>
          <a:lstStyle/>
          <a:p>
            <a:pPr algn="ctr"/>
            <a:r>
              <a:rPr lang="en-US" altLang="ko-KR" sz="1000" dirty="0"/>
              <a:t>CSCF</a:t>
            </a:r>
            <a:endParaRPr lang="ko-KR" altLang="en-US" sz="1000" dirty="0"/>
          </a:p>
        </p:txBody>
      </p:sp>
      <p:sp>
        <p:nvSpPr>
          <p:cNvPr id="169" name="TextBox 168">
            <a:extLst>
              <a:ext uri="{FF2B5EF4-FFF2-40B4-BE49-F238E27FC236}">
                <a16:creationId xmlns:a16="http://schemas.microsoft.com/office/drawing/2014/main" id="{A7CA5543-81C6-A589-5C84-9F71F8E7A2DC}"/>
              </a:ext>
            </a:extLst>
          </p:cNvPr>
          <p:cNvSpPr txBox="1"/>
          <p:nvPr/>
        </p:nvSpPr>
        <p:spPr>
          <a:xfrm>
            <a:off x="9745951" y="3090887"/>
            <a:ext cx="596696" cy="246221"/>
          </a:xfrm>
          <a:prstGeom prst="rect">
            <a:avLst/>
          </a:prstGeom>
          <a:noFill/>
          <a:ln w="12700">
            <a:solidFill>
              <a:schemeClr val="tx1"/>
            </a:solidFill>
          </a:ln>
        </p:spPr>
        <p:txBody>
          <a:bodyPr wrap="square" rtlCol="0">
            <a:spAutoFit/>
          </a:bodyPr>
          <a:lstStyle/>
          <a:p>
            <a:pPr algn="ctr"/>
            <a:r>
              <a:rPr lang="en-US" altLang="ko-KR" sz="1000" dirty="0"/>
              <a:t>EPS</a:t>
            </a:r>
            <a:endParaRPr lang="ko-KR" altLang="en-US" sz="1000" dirty="0"/>
          </a:p>
        </p:txBody>
      </p:sp>
      <p:sp>
        <p:nvSpPr>
          <p:cNvPr id="170" name="TextBox 169">
            <a:extLst>
              <a:ext uri="{FF2B5EF4-FFF2-40B4-BE49-F238E27FC236}">
                <a16:creationId xmlns:a16="http://schemas.microsoft.com/office/drawing/2014/main" id="{038FB968-85BF-E9D9-59E8-530DA6ECDA94}"/>
              </a:ext>
            </a:extLst>
          </p:cNvPr>
          <p:cNvSpPr txBox="1"/>
          <p:nvPr/>
        </p:nvSpPr>
        <p:spPr>
          <a:xfrm>
            <a:off x="6747307" y="3090887"/>
            <a:ext cx="596696" cy="246221"/>
          </a:xfrm>
          <a:prstGeom prst="rect">
            <a:avLst/>
          </a:prstGeom>
          <a:noFill/>
          <a:ln w="12700">
            <a:solidFill>
              <a:schemeClr val="tx1"/>
            </a:solidFill>
          </a:ln>
        </p:spPr>
        <p:txBody>
          <a:bodyPr wrap="square" rtlCol="0">
            <a:spAutoFit/>
          </a:bodyPr>
          <a:lstStyle/>
          <a:p>
            <a:pPr algn="ctr"/>
            <a:r>
              <a:rPr lang="en-US" altLang="ko-KR" sz="1000" dirty="0"/>
              <a:t>UE1</a:t>
            </a:r>
            <a:endParaRPr lang="ko-KR" altLang="en-US" sz="1000" dirty="0"/>
          </a:p>
        </p:txBody>
      </p:sp>
      <p:sp>
        <p:nvSpPr>
          <p:cNvPr id="171" name="TextBox 170">
            <a:extLst>
              <a:ext uri="{FF2B5EF4-FFF2-40B4-BE49-F238E27FC236}">
                <a16:creationId xmlns:a16="http://schemas.microsoft.com/office/drawing/2014/main" id="{1E8ABE27-3E98-D977-6A65-CE864B48CBFD}"/>
              </a:ext>
            </a:extLst>
          </p:cNvPr>
          <p:cNvSpPr txBox="1"/>
          <p:nvPr/>
        </p:nvSpPr>
        <p:spPr>
          <a:xfrm>
            <a:off x="7496968" y="3090887"/>
            <a:ext cx="596696" cy="246221"/>
          </a:xfrm>
          <a:prstGeom prst="rect">
            <a:avLst/>
          </a:prstGeom>
          <a:noFill/>
          <a:ln w="12700">
            <a:solidFill>
              <a:schemeClr val="tx1"/>
            </a:solidFill>
          </a:ln>
        </p:spPr>
        <p:txBody>
          <a:bodyPr wrap="square" rtlCol="0">
            <a:spAutoFit/>
          </a:bodyPr>
          <a:lstStyle/>
          <a:p>
            <a:pPr algn="ctr"/>
            <a:r>
              <a:rPr lang="en-US" altLang="ko-KR" sz="1000" dirty="0"/>
              <a:t>EPS</a:t>
            </a:r>
            <a:endParaRPr lang="ko-KR" altLang="en-US" sz="1000" dirty="0"/>
          </a:p>
        </p:txBody>
      </p:sp>
      <p:grpSp>
        <p:nvGrpSpPr>
          <p:cNvPr id="16" name="그룹 15">
            <a:extLst>
              <a:ext uri="{FF2B5EF4-FFF2-40B4-BE49-F238E27FC236}">
                <a16:creationId xmlns:a16="http://schemas.microsoft.com/office/drawing/2014/main" id="{7B1B7778-6600-DAF7-DA1A-636B75693B09}"/>
              </a:ext>
            </a:extLst>
          </p:cNvPr>
          <p:cNvGrpSpPr/>
          <p:nvPr/>
        </p:nvGrpSpPr>
        <p:grpSpPr>
          <a:xfrm>
            <a:off x="7040339" y="3349350"/>
            <a:ext cx="3755012" cy="3041398"/>
            <a:chOff x="7040339" y="2848332"/>
            <a:chExt cx="3755012" cy="3459386"/>
          </a:xfrm>
        </p:grpSpPr>
        <p:cxnSp>
          <p:nvCxnSpPr>
            <p:cNvPr id="159" name="직선 연결선 158">
              <a:extLst>
                <a:ext uri="{FF2B5EF4-FFF2-40B4-BE49-F238E27FC236}">
                  <a16:creationId xmlns:a16="http://schemas.microsoft.com/office/drawing/2014/main" id="{A2B1923E-B4C8-F358-10DF-4681246E0C9A}"/>
                </a:ext>
              </a:extLst>
            </p:cNvPr>
            <p:cNvCxnSpPr>
              <a:cxnSpLocks/>
            </p:cNvCxnSpPr>
            <p:nvPr/>
          </p:nvCxnSpPr>
          <p:spPr>
            <a:xfrm>
              <a:off x="8542343" y="2848332"/>
              <a:ext cx="0" cy="34471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0" name="직선 연결선 159">
              <a:extLst>
                <a:ext uri="{FF2B5EF4-FFF2-40B4-BE49-F238E27FC236}">
                  <a16:creationId xmlns:a16="http://schemas.microsoft.com/office/drawing/2014/main" id="{B4BFD560-51D8-DABA-A258-7D85AE56723E}"/>
                </a:ext>
              </a:extLst>
            </p:cNvPr>
            <p:cNvCxnSpPr>
              <a:cxnSpLocks/>
            </p:cNvCxnSpPr>
            <p:nvPr/>
          </p:nvCxnSpPr>
          <p:spPr>
            <a:xfrm>
              <a:off x="9293345" y="2848332"/>
              <a:ext cx="0" cy="34471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1" name="직선 연결선 160">
              <a:extLst>
                <a:ext uri="{FF2B5EF4-FFF2-40B4-BE49-F238E27FC236}">
                  <a16:creationId xmlns:a16="http://schemas.microsoft.com/office/drawing/2014/main" id="{C9D13807-495F-5AFD-6B4C-64328650B326}"/>
                </a:ext>
              </a:extLst>
            </p:cNvPr>
            <p:cNvCxnSpPr>
              <a:cxnSpLocks/>
            </p:cNvCxnSpPr>
            <p:nvPr/>
          </p:nvCxnSpPr>
          <p:spPr>
            <a:xfrm>
              <a:off x="10044347" y="2848332"/>
              <a:ext cx="0" cy="34471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2" name="직선 연결선 161">
              <a:extLst>
                <a:ext uri="{FF2B5EF4-FFF2-40B4-BE49-F238E27FC236}">
                  <a16:creationId xmlns:a16="http://schemas.microsoft.com/office/drawing/2014/main" id="{F60BC763-05C4-C0FC-9BD0-E724F9EA21EC}"/>
                </a:ext>
              </a:extLst>
            </p:cNvPr>
            <p:cNvCxnSpPr>
              <a:cxnSpLocks/>
            </p:cNvCxnSpPr>
            <p:nvPr/>
          </p:nvCxnSpPr>
          <p:spPr>
            <a:xfrm>
              <a:off x="7040339" y="2848332"/>
              <a:ext cx="0" cy="34471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3" name="직선 연결선 162">
              <a:extLst>
                <a:ext uri="{FF2B5EF4-FFF2-40B4-BE49-F238E27FC236}">
                  <a16:creationId xmlns:a16="http://schemas.microsoft.com/office/drawing/2014/main" id="{B9AFF75A-4946-F71E-CA23-05C636289155}"/>
                </a:ext>
              </a:extLst>
            </p:cNvPr>
            <p:cNvCxnSpPr>
              <a:cxnSpLocks/>
            </p:cNvCxnSpPr>
            <p:nvPr/>
          </p:nvCxnSpPr>
          <p:spPr>
            <a:xfrm>
              <a:off x="7791341" y="2848332"/>
              <a:ext cx="0" cy="34471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2" name="직선 연결선 171">
              <a:extLst>
                <a:ext uri="{FF2B5EF4-FFF2-40B4-BE49-F238E27FC236}">
                  <a16:creationId xmlns:a16="http://schemas.microsoft.com/office/drawing/2014/main" id="{A65587F9-088D-6FF2-FB90-CB93789E81F9}"/>
                </a:ext>
              </a:extLst>
            </p:cNvPr>
            <p:cNvCxnSpPr>
              <a:cxnSpLocks/>
            </p:cNvCxnSpPr>
            <p:nvPr/>
          </p:nvCxnSpPr>
          <p:spPr>
            <a:xfrm>
              <a:off x="10795351" y="2860574"/>
              <a:ext cx="0" cy="34471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73" name="TextBox 172">
            <a:extLst>
              <a:ext uri="{FF2B5EF4-FFF2-40B4-BE49-F238E27FC236}">
                <a16:creationId xmlns:a16="http://schemas.microsoft.com/office/drawing/2014/main" id="{F51FB851-0B69-E67F-9FF5-080000380B03}"/>
              </a:ext>
            </a:extLst>
          </p:cNvPr>
          <p:cNvSpPr txBox="1"/>
          <p:nvPr/>
        </p:nvSpPr>
        <p:spPr>
          <a:xfrm>
            <a:off x="10495610" y="3103129"/>
            <a:ext cx="596696" cy="246221"/>
          </a:xfrm>
          <a:prstGeom prst="rect">
            <a:avLst/>
          </a:prstGeom>
          <a:noFill/>
          <a:ln w="12700">
            <a:solidFill>
              <a:schemeClr val="tx1"/>
            </a:solidFill>
          </a:ln>
        </p:spPr>
        <p:txBody>
          <a:bodyPr wrap="square" rtlCol="0">
            <a:spAutoFit/>
          </a:bodyPr>
          <a:lstStyle/>
          <a:p>
            <a:pPr algn="ctr"/>
            <a:r>
              <a:rPr lang="en-US" altLang="ko-KR" sz="1000" dirty="0"/>
              <a:t>UE2</a:t>
            </a:r>
            <a:endParaRPr lang="ko-KR" altLang="en-US" sz="1000" dirty="0"/>
          </a:p>
        </p:txBody>
      </p:sp>
      <p:sp>
        <p:nvSpPr>
          <p:cNvPr id="178" name="TextBox 177">
            <a:extLst>
              <a:ext uri="{FF2B5EF4-FFF2-40B4-BE49-F238E27FC236}">
                <a16:creationId xmlns:a16="http://schemas.microsoft.com/office/drawing/2014/main" id="{EEAF8D10-FABF-F209-7D3E-2A8A781FE4C9}"/>
              </a:ext>
            </a:extLst>
          </p:cNvPr>
          <p:cNvSpPr txBox="1"/>
          <p:nvPr/>
        </p:nvSpPr>
        <p:spPr>
          <a:xfrm>
            <a:off x="7546090" y="5058235"/>
            <a:ext cx="2649916" cy="246221"/>
          </a:xfrm>
          <a:prstGeom prst="rect">
            <a:avLst/>
          </a:prstGeom>
          <a:solidFill>
            <a:schemeClr val="accent2">
              <a:lumMod val="20000"/>
              <a:lumOff val="80000"/>
            </a:schemeClr>
          </a:solidFill>
          <a:ln>
            <a:solidFill>
              <a:schemeClr val="tx1"/>
            </a:solidFill>
          </a:ln>
        </p:spPr>
        <p:txBody>
          <a:bodyPr wrap="square" rtlCol="0">
            <a:spAutoFit/>
          </a:bodyPr>
          <a:lstStyle/>
          <a:p>
            <a:pPr algn="ctr"/>
            <a:r>
              <a:rPr lang="en-US" altLang="ko-KR" sz="1000" dirty="0"/>
              <a:t>4. SIP 180 Ringing</a:t>
            </a:r>
            <a:endParaRPr lang="ko-KR" altLang="en-US" sz="1000" dirty="0"/>
          </a:p>
        </p:txBody>
      </p:sp>
      <p:cxnSp>
        <p:nvCxnSpPr>
          <p:cNvPr id="179" name="직선 화살표 연결선 178">
            <a:extLst>
              <a:ext uri="{FF2B5EF4-FFF2-40B4-BE49-F238E27FC236}">
                <a16:creationId xmlns:a16="http://schemas.microsoft.com/office/drawing/2014/main" id="{D10D8EB8-C518-76A4-2BCB-7FED77623CD3}"/>
              </a:ext>
            </a:extLst>
          </p:cNvPr>
          <p:cNvCxnSpPr>
            <a:cxnSpLocks/>
          </p:cNvCxnSpPr>
          <p:nvPr/>
        </p:nvCxnSpPr>
        <p:spPr>
          <a:xfrm flipV="1">
            <a:off x="7053093" y="5638879"/>
            <a:ext cx="3737822" cy="306426"/>
          </a:xfrm>
          <a:prstGeom prst="straightConnector1">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80" name="TextBox 179">
            <a:extLst>
              <a:ext uri="{FF2B5EF4-FFF2-40B4-BE49-F238E27FC236}">
                <a16:creationId xmlns:a16="http://schemas.microsoft.com/office/drawing/2014/main" id="{885C050F-B01E-20BD-A6D8-4C2BF536CC2E}"/>
              </a:ext>
            </a:extLst>
          </p:cNvPr>
          <p:cNvSpPr txBox="1"/>
          <p:nvPr/>
        </p:nvSpPr>
        <p:spPr>
          <a:xfrm>
            <a:off x="7546090" y="5629661"/>
            <a:ext cx="2649916" cy="246221"/>
          </a:xfrm>
          <a:prstGeom prst="rect">
            <a:avLst/>
          </a:prstGeom>
          <a:solidFill>
            <a:schemeClr val="accent2">
              <a:lumMod val="20000"/>
              <a:lumOff val="80000"/>
            </a:schemeClr>
          </a:solidFill>
          <a:ln>
            <a:solidFill>
              <a:schemeClr val="tx1"/>
            </a:solidFill>
          </a:ln>
        </p:spPr>
        <p:txBody>
          <a:bodyPr wrap="square" rtlCol="0">
            <a:spAutoFit/>
          </a:bodyPr>
          <a:lstStyle/>
          <a:p>
            <a:pPr algn="ctr"/>
            <a:r>
              <a:rPr lang="en-US" altLang="ko-KR" sz="1000" dirty="0"/>
              <a:t>5. SIP 200 OK</a:t>
            </a:r>
            <a:endParaRPr lang="ko-KR" altLang="en-US" sz="1000" dirty="0"/>
          </a:p>
        </p:txBody>
      </p:sp>
      <p:cxnSp>
        <p:nvCxnSpPr>
          <p:cNvPr id="181" name="직선 화살표 연결선 180">
            <a:extLst>
              <a:ext uri="{FF2B5EF4-FFF2-40B4-BE49-F238E27FC236}">
                <a16:creationId xmlns:a16="http://schemas.microsoft.com/office/drawing/2014/main" id="{1E1252D3-9489-2F63-9967-B279CF26D590}"/>
              </a:ext>
            </a:extLst>
          </p:cNvPr>
          <p:cNvCxnSpPr>
            <a:cxnSpLocks/>
          </p:cNvCxnSpPr>
          <p:nvPr/>
        </p:nvCxnSpPr>
        <p:spPr>
          <a:xfrm>
            <a:off x="7027586" y="6011333"/>
            <a:ext cx="3766372" cy="240858"/>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82" name="TextBox 181">
            <a:extLst>
              <a:ext uri="{FF2B5EF4-FFF2-40B4-BE49-F238E27FC236}">
                <a16:creationId xmlns:a16="http://schemas.microsoft.com/office/drawing/2014/main" id="{BB62386C-4400-D0D8-E9CB-CB66D6E6A858}"/>
              </a:ext>
            </a:extLst>
          </p:cNvPr>
          <p:cNvSpPr txBox="1"/>
          <p:nvPr/>
        </p:nvSpPr>
        <p:spPr>
          <a:xfrm>
            <a:off x="7518367" y="5954585"/>
            <a:ext cx="2649916" cy="246221"/>
          </a:xfrm>
          <a:prstGeom prst="rect">
            <a:avLst/>
          </a:prstGeom>
          <a:solidFill>
            <a:schemeClr val="accent2">
              <a:lumMod val="20000"/>
              <a:lumOff val="80000"/>
            </a:schemeClr>
          </a:solidFill>
          <a:ln>
            <a:solidFill>
              <a:schemeClr val="tx1"/>
            </a:solidFill>
          </a:ln>
        </p:spPr>
        <p:txBody>
          <a:bodyPr wrap="square" rtlCol="0">
            <a:spAutoFit/>
          </a:bodyPr>
          <a:lstStyle/>
          <a:p>
            <a:pPr algn="ctr"/>
            <a:r>
              <a:rPr lang="en-US" altLang="ko-KR" sz="1000" dirty="0"/>
              <a:t>6. SIP ACK</a:t>
            </a:r>
            <a:endParaRPr lang="ko-KR" altLang="en-US" sz="1000" dirty="0"/>
          </a:p>
        </p:txBody>
      </p:sp>
      <p:cxnSp>
        <p:nvCxnSpPr>
          <p:cNvPr id="198" name="직선 화살표 연결선 197">
            <a:extLst>
              <a:ext uri="{FF2B5EF4-FFF2-40B4-BE49-F238E27FC236}">
                <a16:creationId xmlns:a16="http://schemas.microsoft.com/office/drawing/2014/main" id="{3E9D6A33-3CF6-C3AA-93A7-C13CC057EE56}"/>
              </a:ext>
            </a:extLst>
          </p:cNvPr>
          <p:cNvCxnSpPr>
            <a:cxnSpLocks/>
          </p:cNvCxnSpPr>
          <p:nvPr/>
        </p:nvCxnSpPr>
        <p:spPr>
          <a:xfrm flipV="1">
            <a:off x="7010400" y="3989588"/>
            <a:ext cx="3780515" cy="492101"/>
          </a:xfrm>
          <a:prstGeom prst="straightConnector1">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0" name="직선 화살표 연결선 199">
            <a:extLst>
              <a:ext uri="{FF2B5EF4-FFF2-40B4-BE49-F238E27FC236}">
                <a16:creationId xmlns:a16="http://schemas.microsoft.com/office/drawing/2014/main" id="{F00313F9-D8C7-E33E-A976-134081A61F5C}"/>
              </a:ext>
            </a:extLst>
          </p:cNvPr>
          <p:cNvCxnSpPr>
            <a:cxnSpLocks/>
          </p:cNvCxnSpPr>
          <p:nvPr/>
        </p:nvCxnSpPr>
        <p:spPr>
          <a:xfrm>
            <a:off x="7040339" y="4605867"/>
            <a:ext cx="3759449" cy="37079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01" name="TextBox 200">
            <a:extLst>
              <a:ext uri="{FF2B5EF4-FFF2-40B4-BE49-F238E27FC236}">
                <a16:creationId xmlns:a16="http://schemas.microsoft.com/office/drawing/2014/main" id="{F0EC52A6-5B39-B015-64AD-AFCE8D45F042}"/>
              </a:ext>
            </a:extLst>
          </p:cNvPr>
          <p:cNvSpPr txBox="1"/>
          <p:nvPr/>
        </p:nvSpPr>
        <p:spPr>
          <a:xfrm>
            <a:off x="7546090" y="4611614"/>
            <a:ext cx="2649916" cy="246221"/>
          </a:xfrm>
          <a:prstGeom prst="rect">
            <a:avLst/>
          </a:prstGeom>
          <a:solidFill>
            <a:schemeClr val="accent2">
              <a:lumMod val="20000"/>
              <a:lumOff val="80000"/>
            </a:schemeClr>
          </a:solidFill>
          <a:ln>
            <a:solidFill>
              <a:schemeClr val="tx1"/>
            </a:solidFill>
          </a:ln>
        </p:spPr>
        <p:txBody>
          <a:bodyPr wrap="square" rtlCol="0">
            <a:spAutoFit/>
          </a:bodyPr>
          <a:lstStyle/>
          <a:p>
            <a:pPr algn="ctr"/>
            <a:r>
              <a:rPr lang="en-US" altLang="ko-KR" sz="1000" dirty="0"/>
              <a:t>3. SIP PRACK</a:t>
            </a:r>
            <a:endParaRPr lang="ko-KR" altLang="en-US" sz="1000" dirty="0"/>
          </a:p>
        </p:txBody>
      </p:sp>
      <p:cxnSp>
        <p:nvCxnSpPr>
          <p:cNvPr id="8" name="직선 연결선 7">
            <a:extLst>
              <a:ext uri="{FF2B5EF4-FFF2-40B4-BE49-F238E27FC236}">
                <a16:creationId xmlns:a16="http://schemas.microsoft.com/office/drawing/2014/main" id="{F7C7DC58-B18F-BA5C-475D-ED2134C0A407}"/>
              </a:ext>
            </a:extLst>
          </p:cNvPr>
          <p:cNvCxnSpPr>
            <a:cxnSpLocks/>
          </p:cNvCxnSpPr>
          <p:nvPr/>
        </p:nvCxnSpPr>
        <p:spPr>
          <a:xfrm flipH="1">
            <a:off x="6886222" y="3499556"/>
            <a:ext cx="16934" cy="1032933"/>
          </a:xfrm>
          <a:prstGeom prst="line">
            <a:avLst/>
          </a:prstGeom>
          <a:ln w="19050">
            <a:solidFill>
              <a:srgbClr val="FF0000"/>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12570DBA-6886-F320-FDC2-802E20848B34}"/>
              </a:ext>
            </a:extLst>
          </p:cNvPr>
          <p:cNvSpPr txBox="1"/>
          <p:nvPr/>
        </p:nvSpPr>
        <p:spPr>
          <a:xfrm rot="16200000">
            <a:off x="6157807" y="3901768"/>
            <a:ext cx="1118382" cy="246221"/>
          </a:xfrm>
          <a:prstGeom prst="rect">
            <a:avLst/>
          </a:prstGeom>
          <a:noFill/>
        </p:spPr>
        <p:txBody>
          <a:bodyPr wrap="square" rtlCol="0">
            <a:spAutoFit/>
          </a:bodyPr>
          <a:lstStyle/>
          <a:p>
            <a:r>
              <a:rPr lang="en-US" altLang="ko-KR" sz="1000" dirty="0">
                <a:solidFill>
                  <a:srgbClr val="FF0000"/>
                </a:solidFill>
              </a:rPr>
              <a:t>Call Setup Time</a:t>
            </a:r>
            <a:endParaRPr lang="ko-KR" altLang="en-US" sz="1000" dirty="0">
              <a:solidFill>
                <a:srgbClr val="FF0000"/>
              </a:solidFill>
            </a:endParaRPr>
          </a:p>
        </p:txBody>
      </p:sp>
      <p:sp>
        <p:nvSpPr>
          <p:cNvPr id="11" name="직사각형 10">
            <a:extLst>
              <a:ext uri="{FF2B5EF4-FFF2-40B4-BE49-F238E27FC236}">
                <a16:creationId xmlns:a16="http://schemas.microsoft.com/office/drawing/2014/main" id="{9809D476-20F4-B61E-B805-CCBD4F73C6AB}"/>
              </a:ext>
            </a:extLst>
          </p:cNvPr>
          <p:cNvSpPr/>
          <p:nvPr/>
        </p:nvSpPr>
        <p:spPr>
          <a:xfrm>
            <a:off x="524935" y="2262734"/>
            <a:ext cx="5569494" cy="4176166"/>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ln>
                <a:solidFill>
                  <a:schemeClr val="tx1"/>
                </a:solidFill>
              </a:ln>
              <a:noFill/>
            </a:endParaRPr>
          </a:p>
        </p:txBody>
      </p:sp>
      <p:sp>
        <p:nvSpPr>
          <p:cNvPr id="12" name="직사각형 11">
            <a:extLst>
              <a:ext uri="{FF2B5EF4-FFF2-40B4-BE49-F238E27FC236}">
                <a16:creationId xmlns:a16="http://schemas.microsoft.com/office/drawing/2014/main" id="{8D9DC8A0-C9DD-CEEA-5DC7-64AB3EE17B33}"/>
              </a:ext>
            </a:extLst>
          </p:cNvPr>
          <p:cNvSpPr/>
          <p:nvPr/>
        </p:nvSpPr>
        <p:spPr>
          <a:xfrm>
            <a:off x="1687964" y="2066874"/>
            <a:ext cx="2857500" cy="357251"/>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ko-KR" sz="1400" b="1" dirty="0"/>
              <a:t>One round of SIP exchanges</a:t>
            </a:r>
            <a:endParaRPr lang="ko-KR" altLang="en-US" sz="1400" b="1" dirty="0"/>
          </a:p>
        </p:txBody>
      </p:sp>
      <p:sp>
        <p:nvSpPr>
          <p:cNvPr id="14" name="직사각형 13">
            <a:extLst>
              <a:ext uri="{FF2B5EF4-FFF2-40B4-BE49-F238E27FC236}">
                <a16:creationId xmlns:a16="http://schemas.microsoft.com/office/drawing/2014/main" id="{6AD919A2-0001-9C06-641A-0F5DD15BB157}"/>
              </a:ext>
            </a:extLst>
          </p:cNvPr>
          <p:cNvSpPr/>
          <p:nvPr/>
        </p:nvSpPr>
        <p:spPr>
          <a:xfrm>
            <a:off x="6413763" y="2262713"/>
            <a:ext cx="5569494" cy="4175734"/>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ln>
                <a:solidFill>
                  <a:schemeClr val="tx1"/>
                </a:solidFill>
              </a:ln>
              <a:noFill/>
            </a:endParaRPr>
          </a:p>
        </p:txBody>
      </p:sp>
      <p:sp>
        <p:nvSpPr>
          <p:cNvPr id="21" name="TextBox 20">
            <a:extLst>
              <a:ext uri="{FF2B5EF4-FFF2-40B4-BE49-F238E27FC236}">
                <a16:creationId xmlns:a16="http://schemas.microsoft.com/office/drawing/2014/main" id="{C2F06346-8A70-A4C2-1104-79AD0670F448}"/>
              </a:ext>
            </a:extLst>
          </p:cNvPr>
          <p:cNvSpPr txBox="1"/>
          <p:nvPr/>
        </p:nvSpPr>
        <p:spPr>
          <a:xfrm>
            <a:off x="620116" y="2532082"/>
            <a:ext cx="5238947" cy="738664"/>
          </a:xfrm>
          <a:prstGeom prst="rect">
            <a:avLst/>
          </a:prstGeom>
          <a:noFill/>
        </p:spPr>
        <p:txBody>
          <a:bodyPr wrap="square" rtlCol="0">
            <a:spAutoFit/>
          </a:bodyPr>
          <a:lstStyle/>
          <a:p>
            <a:pPr marL="342900" indent="-342900">
              <a:buFont typeface="Arial" panose="020B0604020202020204" pitchFamily="34" charset="0"/>
              <a:buChar char="•"/>
            </a:pPr>
            <a:r>
              <a:rPr lang="en-US" altLang="ko-KR" sz="1400" dirty="0">
                <a:latin typeface="Calibri" panose="020F0502020204030204" pitchFamily="34" charset="0"/>
                <a:ea typeface="Calibri" panose="020F0502020204030204" pitchFamily="34" charset="0"/>
                <a:cs typeface="Calibri" panose="020F0502020204030204" pitchFamily="34" charset="0"/>
              </a:rPr>
              <a:t>IR.92 based basic call procedures</a:t>
            </a:r>
          </a:p>
          <a:p>
            <a:pPr marL="342900" indent="-342900">
              <a:buFont typeface="Arial" panose="020B0604020202020204" pitchFamily="34" charset="0"/>
              <a:buChar char="•"/>
            </a:pPr>
            <a:r>
              <a:rPr lang="en-US" altLang="ko-KR" sz="1400" dirty="0">
                <a:latin typeface="Calibri" panose="020F0502020204030204" pitchFamily="34" charset="0"/>
                <a:ea typeface="Calibri" panose="020F0502020204030204" pitchFamily="34" charset="0"/>
                <a:cs typeface="Calibri" panose="020F0502020204030204" pitchFamily="34" charset="0"/>
              </a:rPr>
              <a:t>UE2 responds SIP INVITE by SIP 180 Ringing</a:t>
            </a:r>
          </a:p>
          <a:p>
            <a:pPr marL="342900" indent="-342900">
              <a:buFont typeface="Arial" panose="020B0604020202020204" pitchFamily="34" charset="0"/>
              <a:buChar char="•"/>
            </a:pPr>
            <a:r>
              <a:rPr lang="en-US" altLang="ko-KR" sz="1400" dirty="0">
                <a:latin typeface="Calibri" panose="020F0502020204030204" pitchFamily="34" charset="0"/>
                <a:ea typeface="Calibri" panose="020F0502020204030204" pitchFamily="34" charset="0"/>
                <a:cs typeface="Calibri" panose="020F0502020204030204" pitchFamily="34" charset="0"/>
              </a:rPr>
              <a:t>P-CSCF triggers QoS authorization simultaneously </a:t>
            </a:r>
          </a:p>
        </p:txBody>
      </p:sp>
      <p:sp>
        <p:nvSpPr>
          <p:cNvPr id="44" name="TextBox 43">
            <a:extLst>
              <a:ext uri="{FF2B5EF4-FFF2-40B4-BE49-F238E27FC236}">
                <a16:creationId xmlns:a16="http://schemas.microsoft.com/office/drawing/2014/main" id="{AF587C7D-5549-A25E-ADC0-B645E1A737B3}"/>
              </a:ext>
            </a:extLst>
          </p:cNvPr>
          <p:cNvSpPr txBox="1"/>
          <p:nvPr/>
        </p:nvSpPr>
        <p:spPr>
          <a:xfrm>
            <a:off x="2567314" y="3525127"/>
            <a:ext cx="596696" cy="246221"/>
          </a:xfrm>
          <a:prstGeom prst="rect">
            <a:avLst/>
          </a:prstGeom>
          <a:noFill/>
          <a:ln w="12700">
            <a:solidFill>
              <a:schemeClr val="tx1"/>
            </a:solidFill>
          </a:ln>
        </p:spPr>
        <p:txBody>
          <a:bodyPr wrap="square" rtlCol="0">
            <a:spAutoFit/>
          </a:bodyPr>
          <a:lstStyle/>
          <a:p>
            <a:pPr algn="ctr"/>
            <a:r>
              <a:rPr lang="en-US" altLang="ko-KR" sz="1000" dirty="0"/>
              <a:t>CSCF</a:t>
            </a:r>
            <a:endParaRPr lang="ko-KR" altLang="en-US" sz="1000" dirty="0"/>
          </a:p>
        </p:txBody>
      </p:sp>
      <p:sp>
        <p:nvSpPr>
          <p:cNvPr id="45" name="TextBox 44">
            <a:extLst>
              <a:ext uri="{FF2B5EF4-FFF2-40B4-BE49-F238E27FC236}">
                <a16:creationId xmlns:a16="http://schemas.microsoft.com/office/drawing/2014/main" id="{73260BD7-09EB-EDBC-67D0-27A6D21B10CB}"/>
              </a:ext>
            </a:extLst>
          </p:cNvPr>
          <p:cNvSpPr txBox="1"/>
          <p:nvPr/>
        </p:nvSpPr>
        <p:spPr>
          <a:xfrm>
            <a:off x="3316975" y="3525127"/>
            <a:ext cx="596696" cy="246221"/>
          </a:xfrm>
          <a:prstGeom prst="rect">
            <a:avLst/>
          </a:prstGeom>
          <a:noFill/>
          <a:ln w="12700">
            <a:solidFill>
              <a:schemeClr val="tx1"/>
            </a:solidFill>
          </a:ln>
        </p:spPr>
        <p:txBody>
          <a:bodyPr wrap="square" rtlCol="0">
            <a:spAutoFit/>
          </a:bodyPr>
          <a:lstStyle/>
          <a:p>
            <a:pPr algn="ctr"/>
            <a:r>
              <a:rPr lang="en-US" altLang="ko-KR" sz="1000" dirty="0"/>
              <a:t>CSCF</a:t>
            </a:r>
            <a:endParaRPr lang="ko-KR" altLang="en-US" sz="1000" dirty="0"/>
          </a:p>
        </p:txBody>
      </p:sp>
      <p:sp>
        <p:nvSpPr>
          <p:cNvPr id="46" name="TextBox 45">
            <a:extLst>
              <a:ext uri="{FF2B5EF4-FFF2-40B4-BE49-F238E27FC236}">
                <a16:creationId xmlns:a16="http://schemas.microsoft.com/office/drawing/2014/main" id="{989A2F71-8E85-A198-C405-65533D4D3607}"/>
              </a:ext>
            </a:extLst>
          </p:cNvPr>
          <p:cNvSpPr txBox="1"/>
          <p:nvPr/>
        </p:nvSpPr>
        <p:spPr>
          <a:xfrm>
            <a:off x="4066636" y="3525127"/>
            <a:ext cx="596696" cy="246221"/>
          </a:xfrm>
          <a:prstGeom prst="rect">
            <a:avLst/>
          </a:prstGeom>
          <a:noFill/>
          <a:ln w="12700">
            <a:solidFill>
              <a:schemeClr val="tx1"/>
            </a:solidFill>
          </a:ln>
        </p:spPr>
        <p:txBody>
          <a:bodyPr wrap="square" rtlCol="0">
            <a:spAutoFit/>
          </a:bodyPr>
          <a:lstStyle/>
          <a:p>
            <a:pPr algn="ctr"/>
            <a:r>
              <a:rPr lang="en-US" altLang="ko-KR" sz="1000" dirty="0"/>
              <a:t>EPS</a:t>
            </a:r>
            <a:endParaRPr lang="ko-KR" altLang="en-US" sz="1000" dirty="0"/>
          </a:p>
        </p:txBody>
      </p:sp>
      <p:sp>
        <p:nvSpPr>
          <p:cNvPr id="47" name="TextBox 46">
            <a:extLst>
              <a:ext uri="{FF2B5EF4-FFF2-40B4-BE49-F238E27FC236}">
                <a16:creationId xmlns:a16="http://schemas.microsoft.com/office/drawing/2014/main" id="{E8B59734-F309-948F-89C7-51ADEB566C66}"/>
              </a:ext>
            </a:extLst>
          </p:cNvPr>
          <p:cNvSpPr txBox="1"/>
          <p:nvPr/>
        </p:nvSpPr>
        <p:spPr>
          <a:xfrm>
            <a:off x="1067992" y="3525127"/>
            <a:ext cx="596696" cy="246221"/>
          </a:xfrm>
          <a:prstGeom prst="rect">
            <a:avLst/>
          </a:prstGeom>
          <a:noFill/>
          <a:ln w="12700">
            <a:solidFill>
              <a:schemeClr val="tx1"/>
            </a:solidFill>
          </a:ln>
        </p:spPr>
        <p:txBody>
          <a:bodyPr wrap="square" rtlCol="0">
            <a:spAutoFit/>
          </a:bodyPr>
          <a:lstStyle/>
          <a:p>
            <a:pPr algn="ctr"/>
            <a:r>
              <a:rPr lang="en-US" altLang="ko-KR" sz="1000" dirty="0"/>
              <a:t>UE1</a:t>
            </a:r>
            <a:endParaRPr lang="ko-KR" altLang="en-US" sz="1000" dirty="0"/>
          </a:p>
        </p:txBody>
      </p:sp>
      <p:sp>
        <p:nvSpPr>
          <p:cNvPr id="48" name="TextBox 47">
            <a:extLst>
              <a:ext uri="{FF2B5EF4-FFF2-40B4-BE49-F238E27FC236}">
                <a16:creationId xmlns:a16="http://schemas.microsoft.com/office/drawing/2014/main" id="{94538192-180F-EDFD-F6F2-8E7F6DE72271}"/>
              </a:ext>
            </a:extLst>
          </p:cNvPr>
          <p:cNvSpPr txBox="1"/>
          <p:nvPr/>
        </p:nvSpPr>
        <p:spPr>
          <a:xfrm>
            <a:off x="1817653" y="3525127"/>
            <a:ext cx="596696" cy="246221"/>
          </a:xfrm>
          <a:prstGeom prst="rect">
            <a:avLst/>
          </a:prstGeom>
          <a:noFill/>
          <a:ln w="12700">
            <a:solidFill>
              <a:schemeClr val="tx1"/>
            </a:solidFill>
          </a:ln>
        </p:spPr>
        <p:txBody>
          <a:bodyPr wrap="square" rtlCol="0">
            <a:spAutoFit/>
          </a:bodyPr>
          <a:lstStyle/>
          <a:p>
            <a:pPr algn="ctr"/>
            <a:r>
              <a:rPr lang="en-US" altLang="ko-KR" sz="1000" dirty="0"/>
              <a:t>EPS</a:t>
            </a:r>
            <a:endParaRPr lang="ko-KR" altLang="en-US" sz="1000" dirty="0"/>
          </a:p>
        </p:txBody>
      </p:sp>
      <p:grpSp>
        <p:nvGrpSpPr>
          <p:cNvPr id="52" name="그룹 51">
            <a:extLst>
              <a:ext uri="{FF2B5EF4-FFF2-40B4-BE49-F238E27FC236}">
                <a16:creationId xmlns:a16="http://schemas.microsoft.com/office/drawing/2014/main" id="{F5844F18-62A5-F289-03E6-15D352B79304}"/>
              </a:ext>
            </a:extLst>
          </p:cNvPr>
          <p:cNvGrpSpPr/>
          <p:nvPr/>
        </p:nvGrpSpPr>
        <p:grpSpPr>
          <a:xfrm>
            <a:off x="1361024" y="3783590"/>
            <a:ext cx="3755012" cy="2519983"/>
            <a:chOff x="1278119" y="2832746"/>
            <a:chExt cx="3755012" cy="3459386"/>
          </a:xfrm>
        </p:grpSpPr>
        <p:cxnSp>
          <p:nvCxnSpPr>
            <p:cNvPr id="67" name="직선 연결선 66">
              <a:extLst>
                <a:ext uri="{FF2B5EF4-FFF2-40B4-BE49-F238E27FC236}">
                  <a16:creationId xmlns:a16="http://schemas.microsoft.com/office/drawing/2014/main" id="{B02A0750-1BFD-28BC-4849-47C77B02CF73}"/>
                </a:ext>
              </a:extLst>
            </p:cNvPr>
            <p:cNvCxnSpPr>
              <a:cxnSpLocks/>
            </p:cNvCxnSpPr>
            <p:nvPr/>
          </p:nvCxnSpPr>
          <p:spPr>
            <a:xfrm>
              <a:off x="2780123" y="2832746"/>
              <a:ext cx="0" cy="34471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직선 연결선 67">
              <a:extLst>
                <a:ext uri="{FF2B5EF4-FFF2-40B4-BE49-F238E27FC236}">
                  <a16:creationId xmlns:a16="http://schemas.microsoft.com/office/drawing/2014/main" id="{5B71058E-2C93-4789-4B05-516DD84C1D59}"/>
                </a:ext>
              </a:extLst>
            </p:cNvPr>
            <p:cNvCxnSpPr>
              <a:cxnSpLocks/>
            </p:cNvCxnSpPr>
            <p:nvPr/>
          </p:nvCxnSpPr>
          <p:spPr>
            <a:xfrm>
              <a:off x="3531125" y="2832746"/>
              <a:ext cx="0" cy="34471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직선 연결선 68">
              <a:extLst>
                <a:ext uri="{FF2B5EF4-FFF2-40B4-BE49-F238E27FC236}">
                  <a16:creationId xmlns:a16="http://schemas.microsoft.com/office/drawing/2014/main" id="{DF975C44-CBDB-74FE-CD04-EF0071CCD627}"/>
                </a:ext>
              </a:extLst>
            </p:cNvPr>
            <p:cNvCxnSpPr>
              <a:cxnSpLocks/>
            </p:cNvCxnSpPr>
            <p:nvPr/>
          </p:nvCxnSpPr>
          <p:spPr>
            <a:xfrm>
              <a:off x="4282127" y="2832746"/>
              <a:ext cx="0" cy="34471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직선 연결선 69">
              <a:extLst>
                <a:ext uri="{FF2B5EF4-FFF2-40B4-BE49-F238E27FC236}">
                  <a16:creationId xmlns:a16="http://schemas.microsoft.com/office/drawing/2014/main" id="{DC486130-A97D-4533-6BEE-01012718FCDB}"/>
                </a:ext>
              </a:extLst>
            </p:cNvPr>
            <p:cNvCxnSpPr>
              <a:cxnSpLocks/>
            </p:cNvCxnSpPr>
            <p:nvPr/>
          </p:nvCxnSpPr>
          <p:spPr>
            <a:xfrm>
              <a:off x="1278119" y="2832746"/>
              <a:ext cx="0" cy="34471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직선 연결선 70">
              <a:extLst>
                <a:ext uri="{FF2B5EF4-FFF2-40B4-BE49-F238E27FC236}">
                  <a16:creationId xmlns:a16="http://schemas.microsoft.com/office/drawing/2014/main" id="{6DF8BD95-FEE8-467C-172F-7A5A898D2C8A}"/>
                </a:ext>
              </a:extLst>
            </p:cNvPr>
            <p:cNvCxnSpPr>
              <a:cxnSpLocks/>
            </p:cNvCxnSpPr>
            <p:nvPr/>
          </p:nvCxnSpPr>
          <p:spPr>
            <a:xfrm>
              <a:off x="2029121" y="2832746"/>
              <a:ext cx="0" cy="34471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5" name="직선 연결선 134">
              <a:extLst>
                <a:ext uri="{FF2B5EF4-FFF2-40B4-BE49-F238E27FC236}">
                  <a16:creationId xmlns:a16="http://schemas.microsoft.com/office/drawing/2014/main" id="{10311BAF-17DB-972F-F7DC-6DF89FC0BB7E}"/>
                </a:ext>
              </a:extLst>
            </p:cNvPr>
            <p:cNvCxnSpPr>
              <a:cxnSpLocks/>
            </p:cNvCxnSpPr>
            <p:nvPr/>
          </p:nvCxnSpPr>
          <p:spPr>
            <a:xfrm>
              <a:off x="5033131" y="2844988"/>
              <a:ext cx="0" cy="34471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36" name="TextBox 135">
            <a:extLst>
              <a:ext uri="{FF2B5EF4-FFF2-40B4-BE49-F238E27FC236}">
                <a16:creationId xmlns:a16="http://schemas.microsoft.com/office/drawing/2014/main" id="{139B6890-781C-545A-2075-B5452CF08112}"/>
              </a:ext>
            </a:extLst>
          </p:cNvPr>
          <p:cNvSpPr txBox="1"/>
          <p:nvPr/>
        </p:nvSpPr>
        <p:spPr>
          <a:xfrm>
            <a:off x="4816295" y="3537369"/>
            <a:ext cx="596696" cy="246221"/>
          </a:xfrm>
          <a:prstGeom prst="rect">
            <a:avLst/>
          </a:prstGeom>
          <a:noFill/>
          <a:ln w="12700">
            <a:solidFill>
              <a:schemeClr val="tx1"/>
            </a:solidFill>
          </a:ln>
        </p:spPr>
        <p:txBody>
          <a:bodyPr wrap="square" rtlCol="0">
            <a:spAutoFit/>
          </a:bodyPr>
          <a:lstStyle/>
          <a:p>
            <a:pPr algn="ctr"/>
            <a:r>
              <a:rPr lang="en-US" altLang="ko-KR" sz="1000" dirty="0"/>
              <a:t>UE2</a:t>
            </a:r>
            <a:endParaRPr lang="ko-KR" altLang="en-US" sz="1000" dirty="0"/>
          </a:p>
        </p:txBody>
      </p:sp>
      <p:sp>
        <p:nvSpPr>
          <p:cNvPr id="54" name="직사각형 53">
            <a:extLst>
              <a:ext uri="{FF2B5EF4-FFF2-40B4-BE49-F238E27FC236}">
                <a16:creationId xmlns:a16="http://schemas.microsoft.com/office/drawing/2014/main" id="{4018AFA1-B995-AD0F-BD08-CFCA76B75AB2}"/>
              </a:ext>
            </a:extLst>
          </p:cNvPr>
          <p:cNvSpPr/>
          <p:nvPr/>
        </p:nvSpPr>
        <p:spPr>
          <a:xfrm>
            <a:off x="7594727" y="2075495"/>
            <a:ext cx="2857500" cy="357251"/>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ko-KR" sz="1400" b="1" dirty="0"/>
              <a:t>Two round SIP exchanges</a:t>
            </a:r>
            <a:endParaRPr lang="ko-KR" altLang="en-US" sz="1400" b="1" dirty="0"/>
          </a:p>
        </p:txBody>
      </p:sp>
      <p:sp>
        <p:nvSpPr>
          <p:cNvPr id="55" name="TextBox 54">
            <a:extLst>
              <a:ext uri="{FF2B5EF4-FFF2-40B4-BE49-F238E27FC236}">
                <a16:creationId xmlns:a16="http://schemas.microsoft.com/office/drawing/2014/main" id="{2172597C-C06B-7412-445B-56FC71661858}"/>
              </a:ext>
            </a:extLst>
          </p:cNvPr>
          <p:cNvSpPr txBox="1"/>
          <p:nvPr/>
        </p:nvSpPr>
        <p:spPr>
          <a:xfrm>
            <a:off x="6448984" y="2460004"/>
            <a:ext cx="5238947" cy="523220"/>
          </a:xfrm>
          <a:prstGeom prst="rect">
            <a:avLst/>
          </a:prstGeom>
          <a:noFill/>
        </p:spPr>
        <p:txBody>
          <a:bodyPr wrap="square" rtlCol="0">
            <a:spAutoFit/>
          </a:bodyPr>
          <a:lstStyle/>
          <a:p>
            <a:pPr marL="342900" indent="-342900">
              <a:buFont typeface="Arial" panose="020B0604020202020204" pitchFamily="34" charset="0"/>
              <a:buChar char="•"/>
            </a:pPr>
            <a:r>
              <a:rPr lang="en-US" altLang="ko-KR" sz="1400" dirty="0">
                <a:latin typeface="Calibri" panose="020F0502020204030204" pitchFamily="34" charset="0"/>
                <a:ea typeface="Calibri" panose="020F0502020204030204" pitchFamily="34" charset="0"/>
                <a:cs typeface="Calibri" panose="020F0502020204030204" pitchFamily="34" charset="0"/>
              </a:rPr>
              <a:t>For early media, UE2 responds INVITE by SIP 183 in step 2</a:t>
            </a:r>
          </a:p>
          <a:p>
            <a:pPr marL="342900" indent="-342900">
              <a:buFont typeface="Arial" panose="020B0604020202020204" pitchFamily="34" charset="0"/>
              <a:buChar char="•"/>
            </a:pPr>
            <a:r>
              <a:rPr lang="en-US" altLang="ko-KR" sz="1400" dirty="0">
                <a:latin typeface="Calibri" panose="020F0502020204030204" pitchFamily="34" charset="0"/>
                <a:ea typeface="Calibri" panose="020F0502020204030204" pitchFamily="34" charset="0"/>
                <a:cs typeface="Calibri" panose="020F0502020204030204" pitchFamily="34" charset="0"/>
              </a:rPr>
              <a:t>UE1 responds SIP 183 by SIP PRACK in step 3</a:t>
            </a:r>
          </a:p>
        </p:txBody>
      </p:sp>
      <p:sp>
        <p:nvSpPr>
          <p:cNvPr id="58" name="내용 개체 틀 57">
            <a:extLst>
              <a:ext uri="{FF2B5EF4-FFF2-40B4-BE49-F238E27FC236}">
                <a16:creationId xmlns:a16="http://schemas.microsoft.com/office/drawing/2014/main" id="{9A157245-8282-7647-B07A-1461016E0373}"/>
              </a:ext>
            </a:extLst>
          </p:cNvPr>
          <p:cNvSpPr>
            <a:spLocks noGrp="1"/>
          </p:cNvSpPr>
          <p:nvPr>
            <p:ph idx="1"/>
          </p:nvPr>
        </p:nvSpPr>
        <p:spPr>
          <a:xfrm>
            <a:off x="320510" y="912695"/>
            <a:ext cx="11547837" cy="973872"/>
          </a:xfrm>
        </p:spPr>
        <p:txBody>
          <a:bodyPr/>
          <a:lstStyle/>
          <a:p>
            <a:r>
              <a:rPr lang="en-US" altLang="ko-KR" sz="1400" b="0" dirty="0"/>
              <a:t>One round of SIP negotiation (i.e. INVITE/RINGING) is a basic procedure to be analyzed. This is also a basic procedure for VoLTE (GSMA IR.92)</a:t>
            </a:r>
          </a:p>
          <a:p>
            <a:r>
              <a:rPr lang="en-US" altLang="ko-KR" sz="1400" b="0" dirty="0"/>
              <a:t>Two round of SIP negotiation (i.e. INVITE/SIP183/PRACK/RINGING) can be used by operators for some use cases, e.g., early media</a:t>
            </a:r>
          </a:p>
          <a:p>
            <a:r>
              <a:rPr lang="en-US" altLang="ko-KR" sz="1400" b="0" dirty="0"/>
              <a:t>IR.92 does not recommend to use pre-condition confirmation procedure (i.e. SIP UPDATE/SIP UPDATE OK) </a:t>
            </a:r>
            <a:endParaRPr lang="ko-KR" altLang="en-US" sz="1400" b="0" dirty="0"/>
          </a:p>
        </p:txBody>
      </p:sp>
      <p:sp>
        <p:nvSpPr>
          <p:cNvPr id="90" name="TextBox 89">
            <a:extLst>
              <a:ext uri="{FF2B5EF4-FFF2-40B4-BE49-F238E27FC236}">
                <a16:creationId xmlns:a16="http://schemas.microsoft.com/office/drawing/2014/main" id="{B1AF2DDA-8D25-45E3-A4E8-334099184ACE}"/>
              </a:ext>
            </a:extLst>
          </p:cNvPr>
          <p:cNvSpPr txBox="1"/>
          <p:nvPr/>
        </p:nvSpPr>
        <p:spPr>
          <a:xfrm>
            <a:off x="9885336" y="4044507"/>
            <a:ext cx="982186" cy="246221"/>
          </a:xfrm>
          <a:prstGeom prst="rect">
            <a:avLst/>
          </a:prstGeom>
          <a:solidFill>
            <a:schemeClr val="accent6">
              <a:lumMod val="20000"/>
              <a:lumOff val="80000"/>
            </a:schemeClr>
          </a:solidFill>
          <a:ln>
            <a:solidFill>
              <a:schemeClr val="accent6">
                <a:lumMod val="75000"/>
              </a:schemeClr>
            </a:solidFill>
          </a:ln>
        </p:spPr>
        <p:txBody>
          <a:bodyPr wrap="square" rtlCol="0">
            <a:spAutoFit/>
          </a:bodyPr>
          <a:lstStyle/>
          <a:p>
            <a:r>
              <a:rPr lang="en-US" altLang="ko-KR" sz="1000" dirty="0">
                <a:latin typeface="Calibri" panose="020F0502020204030204" pitchFamily="34" charset="0"/>
                <a:ea typeface="Calibri" panose="020F0502020204030204" pitchFamily="34" charset="0"/>
                <a:cs typeface="Calibri" panose="020F0502020204030204" pitchFamily="34" charset="0"/>
              </a:rPr>
              <a:t>Bearer setup</a:t>
            </a:r>
            <a:endParaRPr lang="ko-KR" altLang="en-US" sz="1000" dirty="0">
              <a:latin typeface="Calibri" panose="020F0502020204030204" pitchFamily="34" charset="0"/>
              <a:cs typeface="Calibri" panose="020F0502020204030204" pitchFamily="34" charset="0"/>
            </a:endParaRPr>
          </a:p>
        </p:txBody>
      </p:sp>
      <p:cxnSp>
        <p:nvCxnSpPr>
          <p:cNvPr id="92" name="직선 화살표 연결선 91">
            <a:extLst>
              <a:ext uri="{FF2B5EF4-FFF2-40B4-BE49-F238E27FC236}">
                <a16:creationId xmlns:a16="http://schemas.microsoft.com/office/drawing/2014/main" id="{17040423-CA98-42C0-87B3-6F61D73F32CD}"/>
              </a:ext>
            </a:extLst>
          </p:cNvPr>
          <p:cNvCxnSpPr>
            <a:cxnSpLocks/>
          </p:cNvCxnSpPr>
          <p:nvPr/>
        </p:nvCxnSpPr>
        <p:spPr>
          <a:xfrm flipH="1" flipV="1">
            <a:off x="7027586" y="3519749"/>
            <a:ext cx="3792475" cy="439197"/>
          </a:xfrm>
          <a:prstGeom prst="straightConnector1">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99" name="TextBox 198">
            <a:extLst>
              <a:ext uri="{FF2B5EF4-FFF2-40B4-BE49-F238E27FC236}">
                <a16:creationId xmlns:a16="http://schemas.microsoft.com/office/drawing/2014/main" id="{15B359AB-5E89-FB2D-8D61-982BCBD91889}"/>
              </a:ext>
            </a:extLst>
          </p:cNvPr>
          <p:cNvSpPr txBox="1"/>
          <p:nvPr/>
        </p:nvSpPr>
        <p:spPr>
          <a:xfrm>
            <a:off x="7865983" y="4001514"/>
            <a:ext cx="1889832" cy="246221"/>
          </a:xfrm>
          <a:prstGeom prst="rect">
            <a:avLst/>
          </a:prstGeom>
          <a:solidFill>
            <a:schemeClr val="accent2">
              <a:lumMod val="20000"/>
              <a:lumOff val="80000"/>
            </a:schemeClr>
          </a:solidFill>
          <a:ln>
            <a:solidFill>
              <a:schemeClr val="tx1"/>
            </a:solidFill>
          </a:ln>
        </p:spPr>
        <p:txBody>
          <a:bodyPr wrap="square" rtlCol="0">
            <a:spAutoFit/>
          </a:bodyPr>
          <a:lstStyle/>
          <a:p>
            <a:pPr algn="ctr"/>
            <a:r>
              <a:rPr lang="en-US" altLang="ko-KR" sz="1000" dirty="0"/>
              <a:t>2. SIP 183 </a:t>
            </a:r>
            <a:endParaRPr lang="ko-KR" altLang="en-US" sz="1000" dirty="0"/>
          </a:p>
        </p:txBody>
      </p:sp>
      <p:sp>
        <p:nvSpPr>
          <p:cNvPr id="95" name="TextBox 94">
            <a:extLst>
              <a:ext uri="{FF2B5EF4-FFF2-40B4-BE49-F238E27FC236}">
                <a16:creationId xmlns:a16="http://schemas.microsoft.com/office/drawing/2014/main" id="{D9E26F12-451C-4BBA-AF39-D2009E2888B5}"/>
              </a:ext>
            </a:extLst>
          </p:cNvPr>
          <p:cNvSpPr txBox="1"/>
          <p:nvPr/>
        </p:nvSpPr>
        <p:spPr>
          <a:xfrm>
            <a:off x="6955348" y="4184776"/>
            <a:ext cx="982186" cy="246221"/>
          </a:xfrm>
          <a:prstGeom prst="rect">
            <a:avLst/>
          </a:prstGeom>
          <a:solidFill>
            <a:schemeClr val="accent6">
              <a:lumMod val="20000"/>
              <a:lumOff val="80000"/>
            </a:schemeClr>
          </a:solidFill>
          <a:ln>
            <a:solidFill>
              <a:schemeClr val="accent6">
                <a:lumMod val="75000"/>
              </a:schemeClr>
            </a:solidFill>
          </a:ln>
        </p:spPr>
        <p:txBody>
          <a:bodyPr wrap="square" rtlCol="0">
            <a:spAutoFit/>
          </a:bodyPr>
          <a:lstStyle/>
          <a:p>
            <a:r>
              <a:rPr lang="en-US" altLang="ko-KR" sz="1000" dirty="0">
                <a:latin typeface="Calibri" panose="020F0502020204030204" pitchFamily="34" charset="0"/>
                <a:ea typeface="Calibri" panose="020F0502020204030204" pitchFamily="34" charset="0"/>
                <a:cs typeface="Calibri" panose="020F0502020204030204" pitchFamily="34" charset="0"/>
              </a:rPr>
              <a:t>Bearer setup</a:t>
            </a:r>
            <a:endParaRPr lang="ko-KR" altLang="en-US" sz="1000" dirty="0">
              <a:latin typeface="Calibri" panose="020F0502020204030204" pitchFamily="34" charset="0"/>
              <a:cs typeface="Calibri" panose="020F0502020204030204" pitchFamily="34" charset="0"/>
            </a:endParaRPr>
          </a:p>
        </p:txBody>
      </p:sp>
      <p:sp>
        <p:nvSpPr>
          <p:cNvPr id="164" name="TextBox 163">
            <a:extLst>
              <a:ext uri="{FF2B5EF4-FFF2-40B4-BE49-F238E27FC236}">
                <a16:creationId xmlns:a16="http://schemas.microsoft.com/office/drawing/2014/main" id="{91829BCD-09B3-B065-281A-99DB86907FD5}"/>
              </a:ext>
            </a:extLst>
          </p:cNvPr>
          <p:cNvSpPr txBox="1"/>
          <p:nvPr/>
        </p:nvSpPr>
        <p:spPr>
          <a:xfrm>
            <a:off x="7619268" y="3570098"/>
            <a:ext cx="2601589" cy="246221"/>
          </a:xfrm>
          <a:prstGeom prst="rect">
            <a:avLst/>
          </a:prstGeom>
          <a:solidFill>
            <a:schemeClr val="accent2">
              <a:lumMod val="20000"/>
              <a:lumOff val="80000"/>
            </a:schemeClr>
          </a:solidFill>
          <a:ln>
            <a:solidFill>
              <a:schemeClr val="tx1"/>
            </a:solidFill>
          </a:ln>
        </p:spPr>
        <p:txBody>
          <a:bodyPr wrap="square" rtlCol="0">
            <a:spAutoFit/>
          </a:bodyPr>
          <a:lstStyle/>
          <a:p>
            <a:pPr algn="ctr"/>
            <a:r>
              <a:rPr lang="en-US" altLang="ko-KR" sz="1000" dirty="0"/>
              <a:t>1. SIP INVITE</a:t>
            </a:r>
            <a:endParaRPr lang="ko-KR" altLang="en-US" sz="1000" dirty="0"/>
          </a:p>
        </p:txBody>
      </p:sp>
      <p:cxnSp>
        <p:nvCxnSpPr>
          <p:cNvPr id="106" name="직선 화살표 연결선 105">
            <a:extLst>
              <a:ext uri="{FF2B5EF4-FFF2-40B4-BE49-F238E27FC236}">
                <a16:creationId xmlns:a16="http://schemas.microsoft.com/office/drawing/2014/main" id="{4EA04380-4EF5-43A7-AF34-D55B6964125E}"/>
              </a:ext>
            </a:extLst>
          </p:cNvPr>
          <p:cNvCxnSpPr>
            <a:cxnSpLocks/>
          </p:cNvCxnSpPr>
          <p:nvPr/>
        </p:nvCxnSpPr>
        <p:spPr>
          <a:xfrm flipV="1">
            <a:off x="1334199" y="4513633"/>
            <a:ext cx="3780515" cy="492101"/>
          </a:xfrm>
          <a:prstGeom prst="straightConnector1">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7" name="직선 연결선 106">
            <a:extLst>
              <a:ext uri="{FF2B5EF4-FFF2-40B4-BE49-F238E27FC236}">
                <a16:creationId xmlns:a16="http://schemas.microsoft.com/office/drawing/2014/main" id="{44B82A9B-EC75-4D09-888B-9B83F161E3C4}"/>
              </a:ext>
            </a:extLst>
          </p:cNvPr>
          <p:cNvCxnSpPr>
            <a:cxnSpLocks/>
          </p:cNvCxnSpPr>
          <p:nvPr/>
        </p:nvCxnSpPr>
        <p:spPr>
          <a:xfrm flipH="1">
            <a:off x="1210021" y="4023601"/>
            <a:ext cx="16934" cy="1032933"/>
          </a:xfrm>
          <a:prstGeom prst="line">
            <a:avLst/>
          </a:prstGeom>
          <a:ln w="19050">
            <a:solidFill>
              <a:srgbClr val="FF0000"/>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8" name="TextBox 107">
            <a:extLst>
              <a:ext uri="{FF2B5EF4-FFF2-40B4-BE49-F238E27FC236}">
                <a16:creationId xmlns:a16="http://schemas.microsoft.com/office/drawing/2014/main" id="{1584255F-FDED-45B3-A90B-DECE341AC4A5}"/>
              </a:ext>
            </a:extLst>
          </p:cNvPr>
          <p:cNvSpPr txBox="1"/>
          <p:nvPr/>
        </p:nvSpPr>
        <p:spPr>
          <a:xfrm>
            <a:off x="4209135" y="4568552"/>
            <a:ext cx="982186" cy="246221"/>
          </a:xfrm>
          <a:prstGeom prst="rect">
            <a:avLst/>
          </a:prstGeom>
          <a:solidFill>
            <a:schemeClr val="accent6">
              <a:lumMod val="20000"/>
              <a:lumOff val="80000"/>
            </a:schemeClr>
          </a:solidFill>
          <a:ln>
            <a:solidFill>
              <a:schemeClr val="accent6">
                <a:lumMod val="75000"/>
              </a:schemeClr>
            </a:solidFill>
          </a:ln>
        </p:spPr>
        <p:txBody>
          <a:bodyPr wrap="square" rtlCol="0">
            <a:spAutoFit/>
          </a:bodyPr>
          <a:lstStyle/>
          <a:p>
            <a:r>
              <a:rPr lang="en-US" altLang="ko-KR" sz="1000" dirty="0">
                <a:latin typeface="Calibri" panose="020F0502020204030204" pitchFamily="34" charset="0"/>
                <a:ea typeface="Calibri" panose="020F0502020204030204" pitchFamily="34" charset="0"/>
                <a:cs typeface="Calibri" panose="020F0502020204030204" pitchFamily="34" charset="0"/>
              </a:rPr>
              <a:t>Bearer setup</a:t>
            </a:r>
            <a:endParaRPr lang="ko-KR" altLang="en-US" sz="1000" dirty="0">
              <a:latin typeface="Calibri" panose="020F0502020204030204" pitchFamily="34" charset="0"/>
              <a:cs typeface="Calibri" panose="020F0502020204030204" pitchFamily="34" charset="0"/>
            </a:endParaRPr>
          </a:p>
        </p:txBody>
      </p:sp>
      <p:cxnSp>
        <p:nvCxnSpPr>
          <p:cNvPr id="109" name="직선 화살표 연결선 108">
            <a:extLst>
              <a:ext uri="{FF2B5EF4-FFF2-40B4-BE49-F238E27FC236}">
                <a16:creationId xmlns:a16="http://schemas.microsoft.com/office/drawing/2014/main" id="{8DF1F01B-6522-40D6-B7D6-D0B66019D9C5}"/>
              </a:ext>
            </a:extLst>
          </p:cNvPr>
          <p:cNvCxnSpPr>
            <a:cxnSpLocks/>
          </p:cNvCxnSpPr>
          <p:nvPr/>
        </p:nvCxnSpPr>
        <p:spPr>
          <a:xfrm flipH="1" flipV="1">
            <a:off x="1351385" y="4043794"/>
            <a:ext cx="3792475" cy="439197"/>
          </a:xfrm>
          <a:prstGeom prst="straightConnector1">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10" name="TextBox 109">
            <a:extLst>
              <a:ext uri="{FF2B5EF4-FFF2-40B4-BE49-F238E27FC236}">
                <a16:creationId xmlns:a16="http://schemas.microsoft.com/office/drawing/2014/main" id="{E0663B41-421D-4E2B-8194-88D25FDB8C6F}"/>
              </a:ext>
            </a:extLst>
          </p:cNvPr>
          <p:cNvSpPr txBox="1"/>
          <p:nvPr/>
        </p:nvSpPr>
        <p:spPr>
          <a:xfrm>
            <a:off x="2189782" y="4525559"/>
            <a:ext cx="1889832" cy="246221"/>
          </a:xfrm>
          <a:prstGeom prst="rect">
            <a:avLst/>
          </a:prstGeom>
          <a:solidFill>
            <a:schemeClr val="accent2">
              <a:lumMod val="20000"/>
              <a:lumOff val="80000"/>
            </a:schemeClr>
          </a:solidFill>
          <a:ln>
            <a:solidFill>
              <a:schemeClr val="tx1"/>
            </a:solidFill>
          </a:ln>
        </p:spPr>
        <p:txBody>
          <a:bodyPr wrap="square" rtlCol="0">
            <a:spAutoFit/>
          </a:bodyPr>
          <a:lstStyle/>
          <a:p>
            <a:pPr algn="ctr"/>
            <a:r>
              <a:rPr lang="en-US" altLang="ko-KR" sz="1000" dirty="0"/>
              <a:t>2. SIP 183 </a:t>
            </a:r>
            <a:endParaRPr lang="ko-KR" altLang="en-US" sz="1000" dirty="0"/>
          </a:p>
        </p:txBody>
      </p:sp>
      <p:sp>
        <p:nvSpPr>
          <p:cNvPr id="111" name="TextBox 110">
            <a:extLst>
              <a:ext uri="{FF2B5EF4-FFF2-40B4-BE49-F238E27FC236}">
                <a16:creationId xmlns:a16="http://schemas.microsoft.com/office/drawing/2014/main" id="{57C49A4B-D169-445E-B435-ABD19CF27810}"/>
              </a:ext>
            </a:extLst>
          </p:cNvPr>
          <p:cNvSpPr txBox="1"/>
          <p:nvPr/>
        </p:nvSpPr>
        <p:spPr>
          <a:xfrm>
            <a:off x="1279147" y="4708821"/>
            <a:ext cx="982186" cy="246221"/>
          </a:xfrm>
          <a:prstGeom prst="rect">
            <a:avLst/>
          </a:prstGeom>
          <a:solidFill>
            <a:schemeClr val="accent6">
              <a:lumMod val="20000"/>
              <a:lumOff val="80000"/>
            </a:schemeClr>
          </a:solidFill>
          <a:ln>
            <a:solidFill>
              <a:schemeClr val="accent6">
                <a:lumMod val="75000"/>
              </a:schemeClr>
            </a:solidFill>
          </a:ln>
        </p:spPr>
        <p:txBody>
          <a:bodyPr wrap="square" rtlCol="0">
            <a:spAutoFit/>
          </a:bodyPr>
          <a:lstStyle/>
          <a:p>
            <a:r>
              <a:rPr lang="en-US" altLang="ko-KR" sz="1000" dirty="0">
                <a:latin typeface="Calibri" panose="020F0502020204030204" pitchFamily="34" charset="0"/>
                <a:ea typeface="Calibri" panose="020F0502020204030204" pitchFamily="34" charset="0"/>
                <a:cs typeface="Calibri" panose="020F0502020204030204" pitchFamily="34" charset="0"/>
              </a:rPr>
              <a:t>Bearer setup</a:t>
            </a:r>
            <a:endParaRPr lang="ko-KR" altLang="en-US" sz="1000" dirty="0">
              <a:latin typeface="Calibri" panose="020F0502020204030204" pitchFamily="34" charset="0"/>
              <a:cs typeface="Calibri" panose="020F0502020204030204" pitchFamily="34" charset="0"/>
            </a:endParaRPr>
          </a:p>
        </p:txBody>
      </p:sp>
      <p:sp>
        <p:nvSpPr>
          <p:cNvPr id="112" name="TextBox 111">
            <a:extLst>
              <a:ext uri="{FF2B5EF4-FFF2-40B4-BE49-F238E27FC236}">
                <a16:creationId xmlns:a16="http://schemas.microsoft.com/office/drawing/2014/main" id="{8A67C517-89EA-487C-8051-B43C81689EBA}"/>
              </a:ext>
            </a:extLst>
          </p:cNvPr>
          <p:cNvSpPr txBox="1"/>
          <p:nvPr/>
        </p:nvSpPr>
        <p:spPr>
          <a:xfrm>
            <a:off x="1943067" y="4094143"/>
            <a:ext cx="2601589" cy="246221"/>
          </a:xfrm>
          <a:prstGeom prst="rect">
            <a:avLst/>
          </a:prstGeom>
          <a:solidFill>
            <a:schemeClr val="accent2">
              <a:lumMod val="20000"/>
              <a:lumOff val="80000"/>
            </a:schemeClr>
          </a:solidFill>
          <a:ln>
            <a:solidFill>
              <a:schemeClr val="tx1"/>
            </a:solidFill>
          </a:ln>
        </p:spPr>
        <p:txBody>
          <a:bodyPr wrap="square" rtlCol="0">
            <a:spAutoFit/>
          </a:bodyPr>
          <a:lstStyle/>
          <a:p>
            <a:pPr algn="ctr"/>
            <a:r>
              <a:rPr lang="en-US" altLang="ko-KR" sz="1000" dirty="0"/>
              <a:t>1. SIP INVITE</a:t>
            </a:r>
            <a:endParaRPr lang="ko-KR" altLang="en-US" sz="1000" dirty="0"/>
          </a:p>
        </p:txBody>
      </p:sp>
      <p:cxnSp>
        <p:nvCxnSpPr>
          <p:cNvPr id="113" name="직선 화살표 연결선 112">
            <a:extLst>
              <a:ext uri="{FF2B5EF4-FFF2-40B4-BE49-F238E27FC236}">
                <a16:creationId xmlns:a16="http://schemas.microsoft.com/office/drawing/2014/main" id="{D9CBC8E9-6A14-47C3-AA4B-0CFE8A587D3A}"/>
              </a:ext>
            </a:extLst>
          </p:cNvPr>
          <p:cNvCxnSpPr>
            <a:cxnSpLocks/>
          </p:cNvCxnSpPr>
          <p:nvPr/>
        </p:nvCxnSpPr>
        <p:spPr>
          <a:xfrm flipV="1">
            <a:off x="1357794" y="5502449"/>
            <a:ext cx="3737822" cy="306426"/>
          </a:xfrm>
          <a:prstGeom prst="straightConnector1">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14" name="TextBox 113">
            <a:extLst>
              <a:ext uri="{FF2B5EF4-FFF2-40B4-BE49-F238E27FC236}">
                <a16:creationId xmlns:a16="http://schemas.microsoft.com/office/drawing/2014/main" id="{8997EE61-27DE-47C4-B844-A1B69D148427}"/>
              </a:ext>
            </a:extLst>
          </p:cNvPr>
          <p:cNvSpPr txBox="1"/>
          <p:nvPr/>
        </p:nvSpPr>
        <p:spPr>
          <a:xfrm>
            <a:off x="1850791" y="5493231"/>
            <a:ext cx="2649916" cy="246221"/>
          </a:xfrm>
          <a:prstGeom prst="rect">
            <a:avLst/>
          </a:prstGeom>
          <a:solidFill>
            <a:schemeClr val="accent2">
              <a:lumMod val="20000"/>
              <a:lumOff val="80000"/>
            </a:schemeClr>
          </a:solidFill>
          <a:ln>
            <a:solidFill>
              <a:schemeClr val="tx1"/>
            </a:solidFill>
          </a:ln>
        </p:spPr>
        <p:txBody>
          <a:bodyPr wrap="square" rtlCol="0">
            <a:spAutoFit/>
          </a:bodyPr>
          <a:lstStyle/>
          <a:p>
            <a:pPr algn="ctr"/>
            <a:r>
              <a:rPr lang="en-US" altLang="ko-KR" sz="1000" dirty="0"/>
              <a:t>5. SIP 200 OK</a:t>
            </a:r>
            <a:endParaRPr lang="ko-KR" altLang="en-US" sz="1000" dirty="0"/>
          </a:p>
        </p:txBody>
      </p:sp>
      <p:cxnSp>
        <p:nvCxnSpPr>
          <p:cNvPr id="115" name="직선 화살표 연결선 114">
            <a:extLst>
              <a:ext uri="{FF2B5EF4-FFF2-40B4-BE49-F238E27FC236}">
                <a16:creationId xmlns:a16="http://schemas.microsoft.com/office/drawing/2014/main" id="{659A56CD-8FA9-4E20-B773-F9466E45115B}"/>
              </a:ext>
            </a:extLst>
          </p:cNvPr>
          <p:cNvCxnSpPr>
            <a:cxnSpLocks/>
          </p:cNvCxnSpPr>
          <p:nvPr/>
        </p:nvCxnSpPr>
        <p:spPr>
          <a:xfrm>
            <a:off x="1371652" y="5810907"/>
            <a:ext cx="3766372" cy="240858"/>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6" name="TextBox 115">
            <a:extLst>
              <a:ext uri="{FF2B5EF4-FFF2-40B4-BE49-F238E27FC236}">
                <a16:creationId xmlns:a16="http://schemas.microsoft.com/office/drawing/2014/main" id="{9851FF8B-A1FE-4F7F-879C-2639C40B0C7A}"/>
              </a:ext>
            </a:extLst>
          </p:cNvPr>
          <p:cNvSpPr txBox="1"/>
          <p:nvPr/>
        </p:nvSpPr>
        <p:spPr>
          <a:xfrm>
            <a:off x="1823068" y="5818155"/>
            <a:ext cx="2649916" cy="246221"/>
          </a:xfrm>
          <a:prstGeom prst="rect">
            <a:avLst/>
          </a:prstGeom>
          <a:solidFill>
            <a:schemeClr val="accent2">
              <a:lumMod val="20000"/>
              <a:lumOff val="80000"/>
            </a:schemeClr>
          </a:solidFill>
          <a:ln>
            <a:solidFill>
              <a:schemeClr val="tx1"/>
            </a:solidFill>
          </a:ln>
        </p:spPr>
        <p:txBody>
          <a:bodyPr wrap="square" rtlCol="0">
            <a:spAutoFit/>
          </a:bodyPr>
          <a:lstStyle/>
          <a:p>
            <a:pPr algn="ctr"/>
            <a:r>
              <a:rPr lang="en-US" altLang="ko-KR" sz="1000" dirty="0"/>
              <a:t>6. SIP ACK</a:t>
            </a:r>
            <a:endParaRPr lang="ko-KR" altLang="en-US" sz="1000" dirty="0"/>
          </a:p>
        </p:txBody>
      </p:sp>
      <p:sp>
        <p:nvSpPr>
          <p:cNvPr id="117" name="TextBox 116">
            <a:extLst>
              <a:ext uri="{FF2B5EF4-FFF2-40B4-BE49-F238E27FC236}">
                <a16:creationId xmlns:a16="http://schemas.microsoft.com/office/drawing/2014/main" id="{6B3793D2-9DC3-4AA8-BD0B-9A251D376ED3}"/>
              </a:ext>
            </a:extLst>
          </p:cNvPr>
          <p:cNvSpPr txBox="1"/>
          <p:nvPr/>
        </p:nvSpPr>
        <p:spPr>
          <a:xfrm rot="16200000">
            <a:off x="513361" y="4404124"/>
            <a:ext cx="1118382" cy="246221"/>
          </a:xfrm>
          <a:prstGeom prst="rect">
            <a:avLst/>
          </a:prstGeom>
          <a:noFill/>
        </p:spPr>
        <p:txBody>
          <a:bodyPr wrap="square" rtlCol="0">
            <a:spAutoFit/>
          </a:bodyPr>
          <a:lstStyle/>
          <a:p>
            <a:r>
              <a:rPr lang="en-US" altLang="ko-KR" sz="1000" dirty="0">
                <a:solidFill>
                  <a:srgbClr val="FF0000"/>
                </a:solidFill>
              </a:rPr>
              <a:t>Call Setup Time</a:t>
            </a:r>
            <a:endParaRPr lang="ko-KR" altLang="en-US" sz="1000" dirty="0">
              <a:solidFill>
                <a:srgbClr val="FF0000"/>
              </a:solidFill>
            </a:endParaRPr>
          </a:p>
        </p:txBody>
      </p:sp>
    </p:spTree>
    <p:extLst>
      <p:ext uri="{BB962C8B-B14F-4D97-AF65-F5344CB8AC3E}">
        <p14:creationId xmlns:p14="http://schemas.microsoft.com/office/powerpoint/2010/main" val="3980085312"/>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15519</TotalTime>
  <Words>4351</Words>
  <Application>Microsoft Office PowerPoint</Application>
  <PresentationFormat>와이드스크린</PresentationFormat>
  <Paragraphs>599</Paragraphs>
  <Slides>16</Slides>
  <Notes>8</Notes>
  <HiddenSlides>0</HiddenSlides>
  <MMClips>0</MMClips>
  <ScaleCrop>false</ScaleCrop>
  <HeadingPairs>
    <vt:vector size="6" baseType="variant">
      <vt:variant>
        <vt:lpstr>사용한 글꼴</vt:lpstr>
      </vt:variant>
      <vt:variant>
        <vt:i4>5</vt:i4>
      </vt:variant>
      <vt:variant>
        <vt:lpstr>테마</vt:lpstr>
      </vt:variant>
      <vt:variant>
        <vt:i4>1</vt:i4>
      </vt:variant>
      <vt:variant>
        <vt:lpstr>슬라이드 제목</vt:lpstr>
      </vt:variant>
      <vt:variant>
        <vt:i4>16</vt:i4>
      </vt:variant>
    </vt:vector>
  </HeadingPairs>
  <TitlesOfParts>
    <vt:vector size="22" baseType="lpstr">
      <vt:lpstr>맑은 고딕</vt:lpstr>
      <vt:lpstr>맑은 고딕</vt:lpstr>
      <vt:lpstr>Arial</vt:lpstr>
      <vt:lpstr>Calibri</vt:lpstr>
      <vt:lpstr>Wingdings</vt:lpstr>
      <vt:lpstr>Office 테마</vt:lpstr>
      <vt:lpstr>Analysis on Call Setup Time for IMS Voice over GEO Satellite</vt:lpstr>
      <vt:lpstr>PowerPoint 프레젠테이션</vt:lpstr>
      <vt:lpstr>Introduction</vt:lpstr>
      <vt:lpstr>Assumptions</vt:lpstr>
      <vt:lpstr>Call Setup Time Estimation: Definition</vt:lpstr>
      <vt:lpstr>Call Setup Time Decomposition: Overview</vt:lpstr>
      <vt:lpstr>Call Setup Time Decomposition: Service Request Time</vt:lpstr>
      <vt:lpstr>Call Setup Time Estimation: SIP Message Exchange Time</vt:lpstr>
      <vt:lpstr>Call Setup Time Estimation: SIP Message Exchange Time</vt:lpstr>
      <vt:lpstr>Call Setup Time Estimation: EPS bearer setup time</vt:lpstr>
      <vt:lpstr>Call Setup Time Estimation: Summary</vt:lpstr>
      <vt:lpstr>Observation #1. Call Setup Time Reduction on SIP exchanges (1/2)</vt:lpstr>
      <vt:lpstr>Observation #2. Call Setup Time Reduction on SIP exchanges (2/2)</vt:lpstr>
      <vt:lpstr>Observation #3. Call Setup Time Reduction on Service Request Time</vt:lpstr>
      <vt:lpstr>Observation #4. Call Setup Time Reduction on EPS Bearer Setup</vt:lpstr>
      <vt:lpstr>Summary</vt:lpstr>
    </vt:vector>
  </TitlesOfParts>
  <Company>Samsung Electronics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이지철/선행Protocol Lab.(IM)/E6(수석)/삼성전자</dc:creator>
  <cp:lastModifiedBy>이지철/이동통신표준Lab(SR)/삼성전자</cp:lastModifiedBy>
  <cp:revision>5007</cp:revision>
  <cp:lastPrinted>2019-04-01T01:13:34Z</cp:lastPrinted>
  <dcterms:created xsi:type="dcterms:W3CDTF">2016-10-31T05:44:52Z</dcterms:created>
  <dcterms:modified xsi:type="dcterms:W3CDTF">2025-05-09T14:01:44Z</dcterms:modified>
</cp:coreProperties>
</file>

<file path=docProps/custom.xml><?xml version="1.0" encoding="utf-8"?>
<Properties xmlns="http://schemas.openxmlformats.org/officeDocument/2006/custom-properties" xmlns:vt="http://schemas.openxmlformats.org/officeDocument/2006/docPropsVTypes">
  <property fmtid="{5C58129F-E5B8-477A-9B38-B3E54BFA04C8}" pid="2">
    <vt:lpwstr>1D64B9D1A7686908A4413F926BCED79C9612FEAD475ACD5CD08D4D19C3AAC13B</vt:lpwstr>
  </property>
  <property fmtid="{D5CDD505-2E9C-101B-9397-08002B2CF9AE}" pid="2" name="NSCPROP">
    <vt:lpwstr>NSCCustomProperty</vt:lpwstr>
  </property>
  <property fmtid="{D5CDD505-2E9C-101B-9397-08002B2CF9AE}" pid="3" name="FLCMData">
    <vt:lpwstr>C5C635B98233C9FE7F739DA14CEB3149F38A634F9B5E0426B6EC5535269A8309042918D4479E5CF414A48248AF8320E7D75A76D28EA60BC7CD6D2F829B8F7143</vt:lpwstr>
  </property>
</Properties>
</file>